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8" r:id="rId3"/>
    <p:sldId id="258" r:id="rId4"/>
    <p:sldId id="259" r:id="rId5"/>
    <p:sldId id="264" r:id="rId6"/>
    <p:sldId id="270" r:id="rId7"/>
    <p:sldId id="266" r:id="rId8"/>
    <p:sldId id="267" r:id="rId9"/>
    <p:sldId id="268" r:id="rId10"/>
    <p:sldId id="271" r:id="rId11"/>
    <p:sldId id="272" r:id="rId12"/>
    <p:sldId id="273" r:id="rId13"/>
    <p:sldId id="275" r:id="rId14"/>
    <p:sldId id="276" r:id="rId15"/>
    <p:sldId id="277" r:id="rId16"/>
    <p:sldId id="278" r:id="rId17"/>
    <p:sldId id="279" r:id="rId18"/>
    <p:sldId id="280" r:id="rId19"/>
    <p:sldId id="282" r:id="rId20"/>
    <p:sldId id="284" r:id="rId21"/>
    <p:sldId id="285" r:id="rId22"/>
    <p:sldId id="286" r:id="rId23"/>
    <p:sldId id="28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19"/>
  </p:normalViewPr>
  <p:slideViewPr>
    <p:cSldViewPr snapToGrid="0">
      <p:cViewPr varScale="1">
        <p:scale>
          <a:sx n="67" d="100"/>
          <a:sy n="67"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8983D-83D7-E34C-9319-70D9D6EB19B7}" type="datetimeFigureOut">
              <a:rPr kumimoji="1" lang="zh-CN" altLang="en-US" smtClean="0"/>
              <a:pPr/>
              <a:t>2019/1/29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1B11B-63CF-AE41-9310-0347289B9D8F}" type="slidenum">
              <a:rPr kumimoji="1" lang="zh-CN" altLang="en-US" smtClean="0"/>
              <a:pPr/>
              <a:t>‹#›</a:t>
            </a:fld>
            <a:endParaRPr kumimoji="1" lang="zh-CN" altLang="en-US"/>
          </a:p>
        </p:txBody>
      </p:sp>
    </p:spTree>
    <p:extLst>
      <p:ext uri="{BB962C8B-B14F-4D97-AF65-F5344CB8AC3E}">
        <p14:creationId xmlns:p14="http://schemas.microsoft.com/office/powerpoint/2010/main" val="193768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baike.baidu.com/view/165629.htm" TargetMode="External"/><Relationship Id="rId3" Type="http://schemas.openxmlformats.org/officeDocument/2006/relationships/hyperlink" Target="http://baike.baidu.com/view/1051156.htm" TargetMode="External"/><Relationship Id="rId7" Type="http://schemas.openxmlformats.org/officeDocument/2006/relationships/hyperlink" Target="http://baike.baidu.com/view/2396437.ht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baike.baidu.com/view/549615.htm" TargetMode="External"/><Relationship Id="rId5" Type="http://schemas.openxmlformats.org/officeDocument/2006/relationships/hyperlink" Target="http://baike.baidu.com/view/178571.htm" TargetMode="External"/><Relationship Id="rId10" Type="http://schemas.openxmlformats.org/officeDocument/2006/relationships/hyperlink" Target="http://baike.baidu.com/view/4645835.htm" TargetMode="External"/><Relationship Id="rId4" Type="http://schemas.openxmlformats.org/officeDocument/2006/relationships/hyperlink" Target="http://baike.baidu.com/view/99075.htm" TargetMode="External"/><Relationship Id="rId9" Type="http://schemas.openxmlformats.org/officeDocument/2006/relationships/hyperlink" Target="http://baike.baidu.com/view/121510.ht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aike.baidu.com/view/51987.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baike.baidu.com/view/477558.htm" TargetMode="External"/><Relationship Id="rId5" Type="http://schemas.openxmlformats.org/officeDocument/2006/relationships/hyperlink" Target="http://baike.baidu.com/view/75273.htm" TargetMode="External"/><Relationship Id="rId4" Type="http://schemas.openxmlformats.org/officeDocument/2006/relationships/hyperlink" Target="http://baike.baidu.com/albums/40801/40801/0/0.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a:prstGeom prst="rect">
            <a:avLst/>
          </a:prstGeom>
        </p:spPr>
      </p:sp>
      <p:sp>
        <p:nvSpPr>
          <p:cNvPr id="3" name="备注占位符 2"/>
          <p:cNvSpPr>
            <a:spLocks noGrp="1"/>
          </p:cNvSpPr>
          <p:nvPr>
            <p:ph type="body" idx="1"/>
          </p:nvPr>
        </p:nvSpPr>
        <p:spPr/>
        <p:txBody>
          <a:bodyPr>
            <a:normAutofit/>
          </a:bodyPr>
          <a:lstStyle/>
          <a:p>
            <a:r>
              <a:rPr lang="zh-CN" altLang="en-US" sz="1200" b="1" i="0" kern="1200" dirty="0">
                <a:solidFill>
                  <a:schemeClr val="tx1"/>
                </a:solidFill>
                <a:latin typeface="+mn-lt"/>
                <a:ea typeface="+mn-ea"/>
                <a:cs typeface="+mn-cs"/>
              </a:rPr>
              <a:t>哈希算法</a:t>
            </a:r>
          </a:p>
          <a:p>
            <a:r>
              <a:rPr lang="zh-CN" altLang="en-US" sz="1200" b="0" i="0" kern="1200" dirty="0">
                <a:solidFill>
                  <a:schemeClr val="tx1"/>
                </a:solidFill>
                <a:latin typeface="+mn-lt"/>
                <a:ea typeface="+mn-ea"/>
                <a:cs typeface="+mn-cs"/>
              </a:rPr>
              <a:t>　　用来产生一些数据片段（例如消息或会话项）的</a:t>
            </a:r>
            <a:r>
              <a:rPr lang="zh-CN" altLang="en-US" sz="1200" b="0" i="0" u="sng" kern="1200" dirty="0">
                <a:solidFill>
                  <a:schemeClr val="tx1"/>
                </a:solidFill>
                <a:latin typeface="+mn-lt"/>
                <a:ea typeface="+mn-ea"/>
                <a:cs typeface="+mn-cs"/>
                <a:hlinkClick r:id="rId3"/>
              </a:rPr>
              <a:t>哈希值</a:t>
            </a:r>
            <a:r>
              <a:rPr lang="zh-CN" altLang="en-US" sz="1200" b="0" i="0" kern="1200" dirty="0">
                <a:solidFill>
                  <a:schemeClr val="tx1"/>
                </a:solidFill>
                <a:latin typeface="+mn-lt"/>
                <a:ea typeface="+mn-ea"/>
                <a:cs typeface="+mn-cs"/>
              </a:rPr>
              <a:t>的算法。使用好的</a:t>
            </a:r>
            <a:r>
              <a:rPr lang="zh-CN" altLang="en-US" sz="1200" b="0" i="0" u="sng" kern="1200" dirty="0">
                <a:solidFill>
                  <a:schemeClr val="tx1"/>
                </a:solidFill>
                <a:latin typeface="+mn-lt"/>
                <a:ea typeface="+mn-ea"/>
                <a:cs typeface="+mn-cs"/>
                <a:hlinkClick r:id="rId4"/>
              </a:rPr>
              <a:t>哈希</a:t>
            </a:r>
            <a:r>
              <a:rPr lang="zh-CN" altLang="en-US" sz="1200" b="0" i="0" kern="1200" dirty="0">
                <a:solidFill>
                  <a:schemeClr val="tx1"/>
                </a:solidFill>
                <a:latin typeface="+mn-lt"/>
                <a:ea typeface="+mn-ea"/>
                <a:cs typeface="+mn-cs"/>
              </a:rPr>
              <a:t>算法，在输入数据中所做的更改就可以更改结果哈希值中的所有位；因此，哈希对于检测</a:t>
            </a:r>
            <a:r>
              <a:rPr lang="zh-CN" altLang="en-US" sz="1200" b="0" i="0" u="sng" kern="1200" dirty="0">
                <a:solidFill>
                  <a:schemeClr val="tx1"/>
                </a:solidFill>
                <a:latin typeface="+mn-lt"/>
                <a:ea typeface="+mn-ea"/>
                <a:cs typeface="+mn-cs"/>
                <a:hlinkClick r:id="rId5"/>
              </a:rPr>
              <a:t>数据对象</a:t>
            </a:r>
            <a:r>
              <a:rPr lang="zh-CN" altLang="en-US" sz="1200" b="0" i="0" kern="1200" dirty="0">
                <a:solidFill>
                  <a:schemeClr val="tx1"/>
                </a:solidFill>
                <a:latin typeface="+mn-lt"/>
                <a:ea typeface="+mn-ea"/>
                <a:cs typeface="+mn-cs"/>
              </a:rPr>
              <a:t>（例如消息）中的修改很有用。此外，好的哈希算法使得构造两个相互独立且具有相同哈希的输入不能通过计算方法实现。典型的哈希算法包括 </a:t>
            </a:r>
            <a:r>
              <a:rPr lang="en-US" altLang="zh-CN" sz="1200" b="0" i="0" kern="1200" dirty="0">
                <a:solidFill>
                  <a:schemeClr val="tx1"/>
                </a:solidFill>
                <a:latin typeface="+mn-lt"/>
                <a:ea typeface="+mn-ea"/>
                <a:cs typeface="+mn-cs"/>
              </a:rPr>
              <a:t>MD2</a:t>
            </a:r>
            <a:r>
              <a:rPr lang="zh-CN" altLang="en-US" sz="1200" b="0" i="0" kern="1200" dirty="0">
                <a:solidFill>
                  <a:schemeClr val="tx1"/>
                </a:solidFill>
                <a:latin typeface="+mn-lt"/>
                <a:ea typeface="+mn-ea"/>
                <a:cs typeface="+mn-cs"/>
              </a:rPr>
              <a:t>、</a:t>
            </a:r>
            <a:r>
              <a:rPr lang="en-US" altLang="zh-CN" sz="1200" b="0" i="0" kern="1200" dirty="0">
                <a:solidFill>
                  <a:schemeClr val="tx1"/>
                </a:solidFill>
                <a:latin typeface="+mn-lt"/>
                <a:ea typeface="+mn-ea"/>
                <a:cs typeface="+mn-cs"/>
              </a:rPr>
              <a:t>MD4</a:t>
            </a:r>
            <a:r>
              <a:rPr lang="zh-CN" altLang="en-US" sz="1200" b="0" i="0" kern="1200" dirty="0">
                <a:solidFill>
                  <a:schemeClr val="tx1"/>
                </a:solidFill>
                <a:latin typeface="+mn-lt"/>
                <a:ea typeface="+mn-ea"/>
                <a:cs typeface="+mn-cs"/>
              </a:rPr>
              <a:t>、</a:t>
            </a:r>
            <a:r>
              <a:rPr lang="en-US" altLang="zh-CN" sz="1200" b="0" i="0" kern="1200" dirty="0">
                <a:solidFill>
                  <a:schemeClr val="tx1"/>
                </a:solidFill>
                <a:latin typeface="+mn-lt"/>
                <a:ea typeface="+mn-ea"/>
                <a:cs typeface="+mn-cs"/>
              </a:rPr>
              <a:t>MD5 </a:t>
            </a:r>
            <a:r>
              <a:rPr lang="zh-CN" altLang="en-US" sz="1200" b="0" i="0" kern="1200" dirty="0">
                <a:solidFill>
                  <a:schemeClr val="tx1"/>
                </a:solidFill>
                <a:latin typeface="+mn-lt"/>
                <a:ea typeface="+mn-ea"/>
                <a:cs typeface="+mn-cs"/>
              </a:rPr>
              <a:t>和 </a:t>
            </a:r>
            <a:r>
              <a:rPr lang="en-US" altLang="zh-CN" sz="1200" b="0" i="0" kern="1200" dirty="0">
                <a:solidFill>
                  <a:schemeClr val="tx1"/>
                </a:solidFill>
                <a:latin typeface="+mn-lt"/>
                <a:ea typeface="+mn-ea"/>
                <a:cs typeface="+mn-cs"/>
              </a:rPr>
              <a:t>SHA-1</a:t>
            </a:r>
            <a:r>
              <a:rPr lang="zh-CN" altLang="en-US" sz="1200" b="0" i="0" kern="1200" dirty="0">
                <a:solidFill>
                  <a:schemeClr val="tx1"/>
                </a:solidFill>
                <a:latin typeface="+mn-lt"/>
                <a:ea typeface="+mn-ea"/>
                <a:cs typeface="+mn-cs"/>
              </a:rPr>
              <a:t>。哈希算法也称为“</a:t>
            </a:r>
            <a:r>
              <a:rPr lang="zh-CN" altLang="en-US" sz="1200" b="0" i="0" u="sng" kern="1200" dirty="0">
                <a:solidFill>
                  <a:schemeClr val="tx1"/>
                </a:solidFill>
                <a:latin typeface="+mn-lt"/>
                <a:ea typeface="+mn-ea"/>
                <a:cs typeface="+mn-cs"/>
                <a:hlinkClick r:id="rId6"/>
              </a:rPr>
              <a:t>哈希函数</a:t>
            </a:r>
            <a:r>
              <a:rPr lang="zh-CN" altLang="en-US" sz="1200" b="0" i="0" kern="1200" dirty="0">
                <a:solidFill>
                  <a:schemeClr val="tx1"/>
                </a:solidFill>
                <a:latin typeface="+mn-lt"/>
                <a:ea typeface="+mn-ea"/>
                <a:cs typeface="+mn-cs"/>
              </a:rPr>
              <a:t>”。</a:t>
            </a:r>
          </a:p>
          <a:p>
            <a:r>
              <a:rPr lang="zh-CN" altLang="en-US" sz="1200" b="0" i="0" kern="1200" dirty="0">
                <a:solidFill>
                  <a:schemeClr val="tx1"/>
                </a:solidFill>
                <a:latin typeface="+mn-lt"/>
                <a:ea typeface="+mn-ea"/>
                <a:cs typeface="+mn-cs"/>
              </a:rPr>
              <a:t>　　另请参阅： 基于哈希的消息验证模式 </a:t>
            </a:r>
            <a:r>
              <a:rPr lang="en-US" altLang="zh-CN" sz="1200" b="0" i="0" kern="1200" dirty="0">
                <a:solidFill>
                  <a:schemeClr val="tx1"/>
                </a:solidFill>
                <a:latin typeface="+mn-lt"/>
                <a:ea typeface="+mn-ea"/>
                <a:cs typeface="+mn-cs"/>
              </a:rPr>
              <a:t>(HMAC), MD2, MD4, MD5, </a:t>
            </a:r>
            <a:r>
              <a:rPr lang="zh-CN" altLang="en-US" sz="1200" b="0" i="0" u="sng" kern="1200" dirty="0">
                <a:solidFill>
                  <a:schemeClr val="tx1"/>
                </a:solidFill>
                <a:latin typeface="+mn-lt"/>
                <a:ea typeface="+mn-ea"/>
                <a:cs typeface="+mn-cs"/>
                <a:hlinkClick r:id="rId7"/>
              </a:rPr>
              <a:t>消息摘要</a:t>
            </a:r>
            <a:r>
              <a:rPr lang="en-US" altLang="zh-CN" sz="1200" b="0" i="0" kern="1200" dirty="0">
                <a:solidFill>
                  <a:schemeClr val="tx1"/>
                </a:solidFill>
                <a:latin typeface="+mn-lt"/>
                <a:ea typeface="+mn-ea"/>
                <a:cs typeface="+mn-cs"/>
              </a:rPr>
              <a:t>, </a:t>
            </a:r>
            <a:r>
              <a:rPr lang="zh-CN" altLang="en-US" sz="1200" b="0" i="0" kern="1200" dirty="0">
                <a:solidFill>
                  <a:schemeClr val="tx1"/>
                </a:solidFill>
                <a:latin typeface="+mn-lt"/>
                <a:ea typeface="+mn-ea"/>
                <a:cs typeface="+mn-cs"/>
              </a:rPr>
              <a:t>安全哈希算法 </a:t>
            </a:r>
            <a:r>
              <a:rPr lang="en-US" altLang="zh-CN" sz="1200" b="0" i="0" kern="1200" dirty="0">
                <a:solidFill>
                  <a:schemeClr val="tx1"/>
                </a:solidFill>
                <a:latin typeface="+mn-lt"/>
                <a:ea typeface="+mn-ea"/>
                <a:cs typeface="+mn-cs"/>
              </a:rPr>
              <a:t>(SHA-1)</a:t>
            </a:r>
          </a:p>
          <a:p>
            <a:r>
              <a:rPr lang="zh-CN" altLang="en-US" sz="1200" b="0" i="0" kern="1200" dirty="0">
                <a:solidFill>
                  <a:schemeClr val="tx1"/>
                </a:solidFill>
                <a:latin typeface="+mn-lt"/>
                <a:ea typeface="+mn-ea"/>
                <a:cs typeface="+mn-cs"/>
              </a:rPr>
              <a:t>　　</a:t>
            </a:r>
            <a:r>
              <a:rPr lang="en-US" altLang="zh-CN" sz="1200" b="0" i="0" kern="1200" dirty="0">
                <a:solidFill>
                  <a:schemeClr val="tx1"/>
                </a:solidFill>
                <a:latin typeface="+mn-lt"/>
                <a:ea typeface="+mn-ea"/>
                <a:cs typeface="+mn-cs"/>
              </a:rPr>
              <a:t>MD5</a:t>
            </a:r>
            <a:r>
              <a:rPr lang="zh-CN" altLang="en-US" sz="1200" b="0" i="0" kern="1200" dirty="0">
                <a:solidFill>
                  <a:schemeClr val="tx1"/>
                </a:solidFill>
                <a:latin typeface="+mn-lt"/>
                <a:ea typeface="+mn-ea"/>
                <a:cs typeface="+mn-cs"/>
              </a:rPr>
              <a:t>一种符合工业标准的单向 </a:t>
            </a:r>
            <a:r>
              <a:rPr lang="en-US" altLang="zh-CN" sz="1200" b="0" i="0" kern="1200" dirty="0">
                <a:solidFill>
                  <a:schemeClr val="tx1"/>
                </a:solidFill>
                <a:latin typeface="+mn-lt"/>
                <a:ea typeface="+mn-ea"/>
                <a:cs typeface="+mn-cs"/>
              </a:rPr>
              <a:t>128 </a:t>
            </a:r>
            <a:r>
              <a:rPr lang="zh-CN" altLang="en-US" sz="1200" b="0" i="0" kern="1200" dirty="0">
                <a:solidFill>
                  <a:schemeClr val="tx1"/>
                </a:solidFill>
                <a:latin typeface="+mn-lt"/>
                <a:ea typeface="+mn-ea"/>
                <a:cs typeface="+mn-cs"/>
              </a:rPr>
              <a:t>位哈希方案，由 </a:t>
            </a:r>
            <a:r>
              <a:rPr lang="en-US" altLang="zh-CN" sz="1200" b="0" i="0" kern="1200" dirty="0">
                <a:solidFill>
                  <a:schemeClr val="tx1"/>
                </a:solidFill>
                <a:latin typeface="+mn-lt"/>
                <a:ea typeface="+mn-ea"/>
                <a:cs typeface="+mn-cs"/>
              </a:rPr>
              <a:t>RSA Data Security, Inc. </a:t>
            </a:r>
            <a:r>
              <a:rPr lang="zh-CN" altLang="en-US" sz="1200" b="0" i="0" kern="1200" dirty="0">
                <a:solidFill>
                  <a:schemeClr val="tx1"/>
                </a:solidFill>
                <a:latin typeface="+mn-lt"/>
                <a:ea typeface="+mn-ea"/>
                <a:cs typeface="+mn-cs"/>
              </a:rPr>
              <a:t>开发。 各种“</a:t>
            </a:r>
            <a:r>
              <a:rPr lang="zh-CN" altLang="en-US" sz="1200" b="0" i="0" u="sng" kern="1200" dirty="0">
                <a:solidFill>
                  <a:schemeClr val="tx1"/>
                </a:solidFill>
                <a:latin typeface="+mn-lt"/>
                <a:ea typeface="+mn-ea"/>
                <a:cs typeface="+mn-cs"/>
                <a:hlinkClick r:id="rId8"/>
              </a:rPr>
              <a:t>点对点协议</a:t>
            </a:r>
            <a:r>
              <a:rPr lang="zh-CN" altLang="en-US" sz="1200" b="0" i="0" kern="1200" dirty="0">
                <a:solidFill>
                  <a:schemeClr val="tx1"/>
                </a:solidFill>
                <a:latin typeface="+mn-lt"/>
                <a:ea typeface="+mn-ea"/>
                <a:cs typeface="+mn-cs"/>
              </a:rPr>
              <a:t> </a:t>
            </a:r>
            <a:r>
              <a:rPr lang="en-US" altLang="zh-CN" sz="1200" b="0" i="0" kern="1200" dirty="0">
                <a:solidFill>
                  <a:schemeClr val="tx1"/>
                </a:solidFill>
                <a:latin typeface="+mn-lt"/>
                <a:ea typeface="+mn-ea"/>
                <a:cs typeface="+mn-cs"/>
              </a:rPr>
              <a:t>(PPP)”</a:t>
            </a:r>
            <a:r>
              <a:rPr lang="zh-CN" altLang="en-US" sz="1200" b="0" i="0" kern="1200" dirty="0">
                <a:solidFill>
                  <a:schemeClr val="tx1"/>
                </a:solidFill>
                <a:latin typeface="+mn-lt"/>
                <a:ea typeface="+mn-ea"/>
                <a:cs typeface="+mn-cs"/>
              </a:rPr>
              <a:t>供应商都将它用于加密的</a:t>
            </a:r>
            <a:r>
              <a:rPr lang="zh-CN" altLang="en-US" sz="1200" b="0" i="0" u="sng" kern="1200" dirty="0">
                <a:solidFill>
                  <a:schemeClr val="tx1"/>
                </a:solidFill>
                <a:latin typeface="+mn-lt"/>
                <a:ea typeface="+mn-ea"/>
                <a:cs typeface="+mn-cs"/>
                <a:hlinkClick r:id="rId9"/>
              </a:rPr>
              <a:t>身份验证</a:t>
            </a:r>
            <a:r>
              <a:rPr lang="zh-CN" altLang="en-US" sz="1200" b="0" i="0" kern="1200" dirty="0">
                <a:solidFill>
                  <a:schemeClr val="tx1"/>
                </a:solidFill>
                <a:latin typeface="+mn-lt"/>
                <a:ea typeface="+mn-ea"/>
                <a:cs typeface="+mn-cs"/>
              </a:rPr>
              <a:t>。哈希方案是一种以结果唯一并且不能返回到其原始格式的方式来转换数据（如密码）的方法。质询握手</a:t>
            </a:r>
            <a:r>
              <a:rPr lang="zh-CN" altLang="en-US" sz="1200" b="0" i="0" u="sng" kern="1200" dirty="0">
                <a:solidFill>
                  <a:schemeClr val="tx1"/>
                </a:solidFill>
                <a:latin typeface="+mn-lt"/>
                <a:ea typeface="+mn-ea"/>
                <a:cs typeface="+mn-cs"/>
                <a:hlinkClick r:id="rId10"/>
              </a:rPr>
              <a:t>身份验证协议</a:t>
            </a:r>
            <a:r>
              <a:rPr lang="zh-CN" altLang="en-US" sz="1200" b="0" i="0" kern="1200" dirty="0">
                <a:solidFill>
                  <a:schemeClr val="tx1"/>
                </a:solidFill>
                <a:latin typeface="+mn-lt"/>
                <a:ea typeface="+mn-ea"/>
                <a:cs typeface="+mn-cs"/>
              </a:rPr>
              <a:t> </a:t>
            </a:r>
            <a:r>
              <a:rPr lang="en-US" altLang="zh-CN" sz="1200" b="0" i="0" kern="1200" dirty="0">
                <a:solidFill>
                  <a:schemeClr val="tx1"/>
                </a:solidFill>
                <a:latin typeface="+mn-lt"/>
                <a:ea typeface="+mn-ea"/>
                <a:cs typeface="+mn-cs"/>
              </a:rPr>
              <a:t>(CHAP) </a:t>
            </a:r>
            <a:r>
              <a:rPr lang="zh-CN" altLang="en-US" sz="1200" b="0" i="0" kern="1200" dirty="0">
                <a:solidFill>
                  <a:schemeClr val="tx1"/>
                </a:solidFill>
                <a:latin typeface="+mn-lt"/>
                <a:ea typeface="+mn-ea"/>
                <a:cs typeface="+mn-cs"/>
              </a:rPr>
              <a:t>使用质询响应并在响应时使用单向 </a:t>
            </a:r>
            <a:r>
              <a:rPr lang="en-US" altLang="zh-CN" sz="1200" b="0" i="0" kern="1200" dirty="0">
                <a:solidFill>
                  <a:schemeClr val="tx1"/>
                </a:solidFill>
                <a:latin typeface="+mn-lt"/>
                <a:ea typeface="+mn-ea"/>
                <a:cs typeface="+mn-cs"/>
              </a:rPr>
              <a:t>MD5 </a:t>
            </a:r>
            <a:r>
              <a:rPr lang="zh-CN" altLang="en-US" sz="1200" b="0" i="0" kern="1200" dirty="0">
                <a:solidFill>
                  <a:schemeClr val="tx1"/>
                </a:solidFill>
                <a:latin typeface="+mn-lt"/>
                <a:ea typeface="+mn-ea"/>
                <a:cs typeface="+mn-cs"/>
              </a:rPr>
              <a:t>哈希法。按照此方式，您无须通过网络发送密码就可以向服务器证明您知道密码。</a:t>
            </a:r>
          </a:p>
          <a:p>
            <a:r>
              <a:rPr lang="zh-CN" altLang="en-US" sz="1200" b="0" i="0" kern="1200" dirty="0">
                <a:solidFill>
                  <a:schemeClr val="tx1"/>
                </a:solidFill>
                <a:latin typeface="+mn-lt"/>
                <a:ea typeface="+mn-ea"/>
                <a:cs typeface="+mn-cs"/>
              </a:rPr>
              <a:t>　　质询握手身份验证协议 </a:t>
            </a:r>
            <a:r>
              <a:rPr lang="en-US" altLang="zh-CN" sz="1200" b="0" i="0" kern="1200" dirty="0">
                <a:solidFill>
                  <a:schemeClr val="tx1"/>
                </a:solidFill>
                <a:latin typeface="+mn-lt"/>
                <a:ea typeface="+mn-ea"/>
                <a:cs typeface="+mn-cs"/>
              </a:rPr>
              <a:t>(CHAP)“</a:t>
            </a:r>
            <a:r>
              <a:rPr lang="zh-CN" altLang="en-US" sz="1200" b="0" i="0" kern="1200" dirty="0">
                <a:solidFill>
                  <a:schemeClr val="tx1"/>
                </a:solidFill>
                <a:latin typeface="+mn-lt"/>
                <a:ea typeface="+mn-ea"/>
                <a:cs typeface="+mn-cs"/>
              </a:rPr>
              <a:t>点对点协议 </a:t>
            </a:r>
            <a:r>
              <a:rPr lang="en-US" altLang="zh-CN" sz="1200" b="0" i="0" kern="1200" dirty="0">
                <a:solidFill>
                  <a:schemeClr val="tx1"/>
                </a:solidFill>
                <a:latin typeface="+mn-lt"/>
                <a:ea typeface="+mn-ea"/>
                <a:cs typeface="+mn-cs"/>
              </a:rPr>
              <a:t>(PPP)”</a:t>
            </a:r>
            <a:r>
              <a:rPr lang="zh-CN" altLang="en-US" sz="1200" b="0" i="0" kern="1200" dirty="0">
                <a:solidFill>
                  <a:schemeClr val="tx1"/>
                </a:solidFill>
                <a:latin typeface="+mn-lt"/>
                <a:ea typeface="+mn-ea"/>
                <a:cs typeface="+mn-cs"/>
              </a:rPr>
              <a:t>连接的一种质询响应验证协议，在 </a:t>
            </a:r>
            <a:r>
              <a:rPr lang="en-US" altLang="zh-CN" sz="1200" b="0" i="0" kern="1200" dirty="0">
                <a:solidFill>
                  <a:schemeClr val="tx1"/>
                </a:solidFill>
                <a:latin typeface="+mn-lt"/>
                <a:ea typeface="+mn-ea"/>
                <a:cs typeface="+mn-cs"/>
              </a:rPr>
              <a:t>RFC 1994 </a:t>
            </a:r>
            <a:r>
              <a:rPr lang="zh-CN" altLang="en-US" sz="1200" b="0" i="0" kern="1200" dirty="0">
                <a:solidFill>
                  <a:schemeClr val="tx1"/>
                </a:solidFill>
                <a:latin typeface="+mn-lt"/>
                <a:ea typeface="+mn-ea"/>
                <a:cs typeface="+mn-cs"/>
              </a:rPr>
              <a:t>中有所描述。 该协议使用业界标准 </a:t>
            </a:r>
            <a:r>
              <a:rPr lang="en-US" altLang="zh-CN" sz="1200" b="0" i="0" kern="1200" dirty="0">
                <a:solidFill>
                  <a:schemeClr val="tx1"/>
                </a:solidFill>
                <a:latin typeface="+mn-lt"/>
                <a:ea typeface="+mn-ea"/>
                <a:cs typeface="+mn-cs"/>
              </a:rPr>
              <a:t>MD5 </a:t>
            </a:r>
            <a:r>
              <a:rPr lang="zh-CN" altLang="en-US" sz="1200" b="0" i="0" kern="1200" dirty="0">
                <a:solidFill>
                  <a:schemeClr val="tx1"/>
                </a:solidFill>
                <a:latin typeface="+mn-lt"/>
                <a:ea typeface="+mn-ea"/>
                <a:cs typeface="+mn-cs"/>
              </a:rPr>
              <a:t>哈希算法来哈希质询串（由身份验证服务器所发布）和响应中的用户密码的组合。</a:t>
            </a:r>
            <a:endParaRPr lang="zh-CN" altLang="en-US" dirty="0"/>
          </a:p>
        </p:txBody>
      </p:sp>
      <p:sp>
        <p:nvSpPr>
          <p:cNvPr id="4" name="灯片编号占位符 3"/>
          <p:cNvSpPr>
            <a:spLocks noGrp="1"/>
          </p:cNvSpPr>
          <p:nvPr>
            <p:ph type="sldNum" sz="quarter" idx="10"/>
          </p:nvPr>
        </p:nvSpPr>
        <p:spPr/>
        <p:txBody>
          <a:bodyPr/>
          <a:lstStyle/>
          <a:p>
            <a:fld id="{205B4FBB-C6CC-4F91-968E-CE8BDB5734BB}" type="slidenum">
              <a:rPr lang="zh-CN" altLang="en-US" smtClean="0"/>
              <a:pPr/>
              <a:t>6</a:t>
            </a:fld>
            <a:endParaRPr lang="zh-CN" altLang="en-US"/>
          </a:p>
        </p:txBody>
      </p:sp>
    </p:spTree>
    <p:extLst>
      <p:ext uri="{BB962C8B-B14F-4D97-AF65-F5344CB8AC3E}">
        <p14:creationId xmlns:p14="http://schemas.microsoft.com/office/powerpoint/2010/main" val="6818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a:prstGeom prst="rect">
            <a:avLst/>
          </a:prstGeom>
        </p:spPr>
      </p:sp>
      <p:sp>
        <p:nvSpPr>
          <p:cNvPr id="3" name="备注占位符 2"/>
          <p:cNvSpPr>
            <a:spLocks noGrp="1"/>
          </p:cNvSpPr>
          <p:nvPr>
            <p:ph type="body" idx="1"/>
          </p:nvPr>
        </p:nvSpPr>
        <p:spPr/>
        <p:txBody>
          <a:bodyPr>
            <a:normAutofit/>
          </a:bodyPr>
          <a:lstStyle/>
          <a:p>
            <a:pPr latinLnBrk="1"/>
            <a:r>
              <a:rPr lang="en-US" sz="1200" b="0" i="0" kern="1200" dirty="0">
                <a:solidFill>
                  <a:schemeClr val="tx1"/>
                </a:solidFill>
                <a:latin typeface="+mn-lt"/>
                <a:ea typeface="+mn-ea"/>
                <a:cs typeface="+mn-cs"/>
              </a:rPr>
              <a:t>Unicode </a:t>
            </a:r>
            <a:r>
              <a:rPr lang="zh-CN" altLang="en-US" sz="1200" b="0" i="0" kern="1200" dirty="0">
                <a:solidFill>
                  <a:schemeClr val="tx1"/>
                </a:solidFill>
                <a:latin typeface="+mn-lt"/>
                <a:ea typeface="+mn-ea"/>
                <a:cs typeface="+mn-cs"/>
              </a:rPr>
              <a:t>是基于通用</a:t>
            </a:r>
            <a:r>
              <a:rPr lang="zh-CN" altLang="en-US" sz="1200" b="0" i="0" u="sng" kern="1200" dirty="0">
                <a:solidFill>
                  <a:schemeClr val="tx1"/>
                </a:solidFill>
                <a:latin typeface="+mn-lt"/>
                <a:ea typeface="+mn-ea"/>
                <a:cs typeface="+mn-cs"/>
                <a:hlinkClick r:id="rId3"/>
              </a:rPr>
              <a:t>字符集</a:t>
            </a:r>
            <a:r>
              <a:rPr lang="zh-CN" altLang="en-US" sz="1200" b="0" i="0" kern="1200" dirty="0">
                <a:solidFill>
                  <a:schemeClr val="tx1"/>
                </a:solidFill>
                <a:latin typeface="+mn-lt"/>
                <a:ea typeface="+mn-ea"/>
                <a:cs typeface="+mn-cs"/>
              </a:rPr>
              <a:t>（</a:t>
            </a:r>
            <a:r>
              <a:rPr lang="en-US" sz="1200" b="0" i="0" kern="1200" dirty="0">
                <a:solidFill>
                  <a:schemeClr val="tx1"/>
                </a:solidFill>
                <a:latin typeface="+mn-lt"/>
                <a:ea typeface="+mn-ea"/>
                <a:cs typeface="+mn-cs"/>
              </a:rPr>
              <a:t>Universal Character Set）</a:t>
            </a:r>
            <a:r>
              <a:rPr lang="zh-CN" altLang="en-US" sz="1200" b="0" i="0" kern="1200" dirty="0">
                <a:solidFill>
                  <a:schemeClr val="tx1"/>
                </a:solidFill>
                <a:latin typeface="+mn-lt"/>
                <a:ea typeface="+mn-ea"/>
                <a:cs typeface="+mn-cs"/>
              </a:rPr>
              <a:t>的标准来发展，并且同时也以书本的形式（</a:t>
            </a:r>
            <a:r>
              <a:rPr lang="en-US" sz="1200" b="0" i="0" kern="1200" dirty="0">
                <a:solidFill>
                  <a:schemeClr val="tx1"/>
                </a:solidFill>
                <a:latin typeface="+mn-lt"/>
                <a:ea typeface="+mn-ea"/>
                <a:cs typeface="+mn-cs"/>
              </a:rPr>
              <a:t>The Unicode Standard，</a:t>
            </a:r>
            <a:r>
              <a:rPr lang="zh-CN" altLang="en-US" sz="1200" b="0" i="0" kern="1200" dirty="0">
                <a:solidFill>
                  <a:schemeClr val="tx1"/>
                </a:solidFill>
                <a:latin typeface="+mn-lt"/>
                <a:ea typeface="+mn-ea"/>
                <a:cs typeface="+mn-cs"/>
              </a:rPr>
              <a:t>目前第五版由</a:t>
            </a:r>
            <a:r>
              <a:rPr lang="en-US" sz="1200" b="0" i="0" kern="1200" dirty="0">
                <a:solidFill>
                  <a:schemeClr val="tx1"/>
                </a:solidFill>
                <a:latin typeface="+mn-lt"/>
                <a:ea typeface="+mn-ea"/>
                <a:cs typeface="+mn-cs"/>
              </a:rPr>
              <a:t>Addison-Wesley Professional</a:t>
            </a:r>
            <a:r>
              <a:rPr lang="zh-CN" altLang="en-US" sz="1200" b="0" i="0" kern="1200" dirty="0">
                <a:solidFill>
                  <a:schemeClr val="tx1"/>
                </a:solidFill>
                <a:latin typeface="+mn-lt"/>
                <a:ea typeface="+mn-ea"/>
                <a:cs typeface="+mn-cs"/>
              </a:rPr>
              <a:t>出版</a:t>
            </a:r>
            <a:r>
              <a:rPr lang="zh-CN" altLang="en-US" sz="1200" b="0" i="0" kern="1200" dirty="0">
                <a:solidFill>
                  <a:schemeClr val="tx1"/>
                </a:solidFill>
                <a:latin typeface="+mn-lt"/>
                <a:ea typeface="+mn-ea"/>
                <a:cs typeface="+mn-cs"/>
                <a:hlinkClick r:id="rId4" tooltip="查看图片"/>
              </a:rPr>
              <a:t>  </a:t>
            </a:r>
            <a:r>
              <a:rPr lang="en-US" sz="1200" b="0" i="0" kern="1200" dirty="0" err="1">
                <a:solidFill>
                  <a:schemeClr val="tx1"/>
                </a:solidFill>
                <a:latin typeface="+mn-lt"/>
                <a:ea typeface="+mn-ea"/>
                <a:cs typeface="+mn-cs"/>
              </a:rPr>
              <a:t>unicode</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，ISBN-10: 0321480910）</a:t>
            </a:r>
            <a:r>
              <a:rPr lang="zh-CN" altLang="en-US" sz="1200" b="0" i="0" kern="1200" dirty="0">
                <a:solidFill>
                  <a:schemeClr val="tx1"/>
                </a:solidFill>
                <a:latin typeface="+mn-lt"/>
                <a:ea typeface="+mn-ea"/>
                <a:cs typeface="+mn-cs"/>
              </a:rPr>
              <a:t>对外发表。</a:t>
            </a:r>
          </a:p>
          <a:p>
            <a:r>
              <a:rPr lang="zh-CN" altLang="en-US" sz="1200" b="0" i="0" kern="1200" dirty="0">
                <a:solidFill>
                  <a:schemeClr val="tx1"/>
                </a:solidFill>
                <a:latin typeface="+mn-lt"/>
                <a:ea typeface="+mn-ea"/>
                <a:cs typeface="+mn-cs"/>
              </a:rPr>
              <a:t>　　</a:t>
            </a:r>
            <a:r>
              <a:rPr lang="en-US" altLang="zh-CN" sz="1200" b="0" i="0" kern="1200" dirty="0">
                <a:solidFill>
                  <a:schemeClr val="tx1"/>
                </a:solidFill>
                <a:latin typeface="+mn-lt"/>
                <a:ea typeface="+mn-ea"/>
                <a:cs typeface="+mn-cs"/>
              </a:rPr>
              <a:t>2006</a:t>
            </a:r>
            <a:r>
              <a:rPr lang="zh-CN" altLang="en-US" sz="1200" b="0" i="0" kern="1200" dirty="0">
                <a:solidFill>
                  <a:schemeClr val="tx1"/>
                </a:solidFill>
                <a:latin typeface="+mn-lt"/>
                <a:ea typeface="+mn-ea"/>
                <a:cs typeface="+mn-cs"/>
              </a:rPr>
              <a:t>年</a:t>
            </a:r>
            <a:r>
              <a:rPr lang="en-US" altLang="zh-CN" sz="1200" b="0" i="0" kern="1200" dirty="0">
                <a:solidFill>
                  <a:schemeClr val="tx1"/>
                </a:solidFill>
                <a:latin typeface="+mn-lt"/>
                <a:ea typeface="+mn-ea"/>
                <a:cs typeface="+mn-cs"/>
              </a:rPr>
              <a:t>7</a:t>
            </a:r>
            <a:r>
              <a:rPr lang="zh-CN" altLang="en-US" sz="1200" b="0" i="0" u="sng" kern="1200" dirty="0">
                <a:solidFill>
                  <a:schemeClr val="tx1"/>
                </a:solidFill>
                <a:latin typeface="+mn-lt"/>
                <a:ea typeface="+mn-ea"/>
                <a:cs typeface="+mn-cs"/>
                <a:hlinkClick r:id="rId5"/>
              </a:rPr>
              <a:t>月</a:t>
            </a:r>
            <a:r>
              <a:rPr lang="zh-CN" altLang="en-US" sz="1200" b="0" i="0" kern="1200" dirty="0">
                <a:solidFill>
                  <a:schemeClr val="tx1"/>
                </a:solidFill>
                <a:latin typeface="+mn-lt"/>
                <a:ea typeface="+mn-ea"/>
                <a:cs typeface="+mn-cs"/>
              </a:rPr>
              <a:t>的最新版本的 </a:t>
            </a:r>
            <a:r>
              <a:rPr lang="en-US" sz="1200" b="0" i="0" kern="1200" dirty="0">
                <a:solidFill>
                  <a:schemeClr val="tx1"/>
                </a:solidFill>
                <a:latin typeface="+mn-lt"/>
                <a:ea typeface="+mn-ea"/>
                <a:cs typeface="+mn-cs"/>
              </a:rPr>
              <a:t>Unicode </a:t>
            </a:r>
            <a:r>
              <a:rPr lang="zh-CN" altLang="en-US" sz="1200" b="0" i="0" kern="1200" dirty="0">
                <a:solidFill>
                  <a:schemeClr val="tx1"/>
                </a:solidFill>
                <a:latin typeface="+mn-lt"/>
                <a:ea typeface="+mn-ea"/>
                <a:cs typeface="+mn-cs"/>
              </a:rPr>
              <a:t>是</a:t>
            </a:r>
            <a:r>
              <a:rPr lang="en-US" altLang="zh-CN" sz="1200" b="0" i="0" kern="1200" dirty="0">
                <a:solidFill>
                  <a:schemeClr val="tx1"/>
                </a:solidFill>
                <a:latin typeface="+mn-lt"/>
                <a:ea typeface="+mn-ea"/>
                <a:cs typeface="+mn-cs"/>
              </a:rPr>
              <a:t>5.0</a:t>
            </a:r>
            <a:r>
              <a:rPr lang="zh-CN" altLang="en-US" sz="1200" b="0" i="0" kern="1200" dirty="0">
                <a:solidFill>
                  <a:schemeClr val="tx1"/>
                </a:solidFill>
                <a:latin typeface="+mn-lt"/>
                <a:ea typeface="+mn-ea"/>
                <a:cs typeface="+mn-cs"/>
              </a:rPr>
              <a:t>版本。 </a:t>
            </a:r>
            <a:r>
              <a:rPr lang="en-US" altLang="zh-CN" sz="1200" b="0" i="0" kern="1200" dirty="0">
                <a:solidFill>
                  <a:schemeClr val="tx1"/>
                </a:solidFill>
                <a:latin typeface="+mn-lt"/>
                <a:ea typeface="+mn-ea"/>
                <a:cs typeface="+mn-cs"/>
              </a:rPr>
              <a:t>2005</a:t>
            </a:r>
            <a:r>
              <a:rPr lang="zh-CN" altLang="en-US" sz="1200" b="0" i="0" kern="1200" dirty="0">
                <a:solidFill>
                  <a:schemeClr val="tx1"/>
                </a:solidFill>
                <a:latin typeface="+mn-lt"/>
                <a:ea typeface="+mn-ea"/>
                <a:cs typeface="+mn-cs"/>
              </a:rPr>
              <a:t>年</a:t>
            </a:r>
            <a:r>
              <a:rPr lang="en-US" altLang="zh-CN" sz="1200" b="0" i="0" u="sng" kern="1200" dirty="0">
                <a:solidFill>
                  <a:schemeClr val="tx1"/>
                </a:solidFill>
                <a:latin typeface="+mn-lt"/>
                <a:ea typeface="+mn-ea"/>
                <a:cs typeface="+mn-cs"/>
                <a:hlinkClick r:id="rId6"/>
              </a:rPr>
              <a:t>3</a:t>
            </a:r>
            <a:r>
              <a:rPr lang="zh-CN" altLang="en-US" sz="1200" b="0" i="0" u="sng" kern="1200" dirty="0">
                <a:solidFill>
                  <a:schemeClr val="tx1"/>
                </a:solidFill>
                <a:latin typeface="+mn-lt"/>
                <a:ea typeface="+mn-ea"/>
                <a:cs typeface="+mn-cs"/>
                <a:hlinkClick r:id="rId6"/>
              </a:rPr>
              <a:t>月</a:t>
            </a:r>
            <a:r>
              <a:rPr lang="en-US" altLang="zh-CN" sz="1200" b="0" i="0" u="sng" kern="1200" dirty="0">
                <a:solidFill>
                  <a:schemeClr val="tx1"/>
                </a:solidFill>
                <a:latin typeface="+mn-lt"/>
                <a:ea typeface="+mn-ea"/>
                <a:cs typeface="+mn-cs"/>
                <a:hlinkClick r:id="rId6"/>
              </a:rPr>
              <a:t>31</a:t>
            </a:r>
            <a:r>
              <a:rPr lang="zh-CN" altLang="en-US" sz="1200" b="0" i="0" u="sng" kern="1200" dirty="0">
                <a:solidFill>
                  <a:schemeClr val="tx1"/>
                </a:solidFill>
                <a:latin typeface="+mn-lt"/>
                <a:ea typeface="+mn-ea"/>
                <a:cs typeface="+mn-cs"/>
                <a:hlinkClick r:id="rId6"/>
              </a:rPr>
              <a:t>日</a:t>
            </a:r>
            <a:r>
              <a:rPr lang="zh-CN" altLang="en-US" sz="1200" b="0" i="0" kern="1200" dirty="0">
                <a:solidFill>
                  <a:schemeClr val="tx1"/>
                </a:solidFill>
                <a:latin typeface="+mn-lt"/>
                <a:ea typeface="+mn-ea"/>
                <a:cs typeface="+mn-cs"/>
              </a:rPr>
              <a:t>推出的</a:t>
            </a:r>
            <a:r>
              <a:rPr lang="en-US" sz="1200" b="0" i="0" kern="1200" dirty="0">
                <a:solidFill>
                  <a:schemeClr val="tx1"/>
                </a:solidFill>
                <a:latin typeface="+mn-lt"/>
                <a:ea typeface="+mn-ea"/>
                <a:cs typeface="+mn-cs"/>
              </a:rPr>
              <a:t>Unicode 4.1.0 。</a:t>
            </a:r>
            <a:r>
              <a:rPr lang="zh-CN" altLang="en-US" sz="1200" b="0" i="0" kern="1200" dirty="0">
                <a:solidFill>
                  <a:schemeClr val="tx1"/>
                </a:solidFill>
                <a:latin typeface="+mn-lt"/>
                <a:ea typeface="+mn-ea"/>
                <a:cs typeface="+mn-cs"/>
              </a:rPr>
              <a:t>另外，</a:t>
            </a:r>
            <a:r>
              <a:rPr lang="en-US" altLang="zh-CN" sz="1200" b="0" i="0" kern="1200" dirty="0">
                <a:solidFill>
                  <a:schemeClr val="tx1"/>
                </a:solidFill>
                <a:latin typeface="+mn-lt"/>
                <a:ea typeface="+mn-ea"/>
                <a:cs typeface="+mn-cs"/>
              </a:rPr>
              <a:t>5.0 </a:t>
            </a:r>
            <a:r>
              <a:rPr lang="en-US" sz="1200" b="0" i="0" kern="1200" dirty="0">
                <a:solidFill>
                  <a:schemeClr val="tx1"/>
                </a:solidFill>
                <a:latin typeface="+mn-lt"/>
                <a:ea typeface="+mn-ea"/>
                <a:cs typeface="+mn-cs"/>
              </a:rPr>
              <a:t>Beta</a:t>
            </a:r>
            <a:r>
              <a:rPr lang="zh-CN" altLang="en-US" sz="1200" b="0" i="0" kern="1200" dirty="0">
                <a:solidFill>
                  <a:schemeClr val="tx1"/>
                </a:solidFill>
                <a:latin typeface="+mn-lt"/>
                <a:ea typeface="+mn-ea"/>
                <a:cs typeface="+mn-cs"/>
              </a:rPr>
              <a:t>于</a:t>
            </a:r>
            <a:r>
              <a:rPr lang="en-US" altLang="zh-CN" sz="1200" b="0" i="0" kern="1200" dirty="0">
                <a:solidFill>
                  <a:schemeClr val="tx1"/>
                </a:solidFill>
                <a:latin typeface="+mn-lt"/>
                <a:ea typeface="+mn-ea"/>
                <a:cs typeface="+mn-cs"/>
              </a:rPr>
              <a:t>2005</a:t>
            </a:r>
            <a:r>
              <a:rPr lang="zh-CN" altLang="en-US" sz="1200" b="0" i="0" kern="1200" dirty="0">
                <a:solidFill>
                  <a:schemeClr val="tx1"/>
                </a:solidFill>
                <a:latin typeface="+mn-lt"/>
                <a:ea typeface="+mn-ea"/>
                <a:cs typeface="+mn-cs"/>
              </a:rPr>
              <a:t>年</a:t>
            </a:r>
            <a:r>
              <a:rPr lang="en-US" altLang="zh-CN" sz="1200" b="0" i="0" kern="1200" dirty="0">
                <a:solidFill>
                  <a:schemeClr val="tx1"/>
                </a:solidFill>
                <a:latin typeface="+mn-lt"/>
                <a:ea typeface="+mn-ea"/>
                <a:cs typeface="+mn-cs"/>
              </a:rPr>
              <a:t>12</a:t>
            </a:r>
            <a:r>
              <a:rPr lang="zh-CN" altLang="en-US" sz="1200" b="0" i="0" kern="1200" dirty="0">
                <a:solidFill>
                  <a:schemeClr val="tx1"/>
                </a:solidFill>
                <a:latin typeface="+mn-lt"/>
                <a:ea typeface="+mn-ea"/>
                <a:cs typeface="+mn-cs"/>
              </a:rPr>
              <a:t>月</a:t>
            </a:r>
            <a:r>
              <a:rPr lang="en-US" altLang="zh-CN" sz="1200" b="0" i="0" kern="1200" dirty="0">
                <a:solidFill>
                  <a:schemeClr val="tx1"/>
                </a:solidFill>
                <a:latin typeface="+mn-lt"/>
                <a:ea typeface="+mn-ea"/>
                <a:cs typeface="+mn-cs"/>
              </a:rPr>
              <a:t>12</a:t>
            </a:r>
            <a:r>
              <a:rPr lang="zh-CN" altLang="en-US" sz="1200" b="0" i="0" kern="1200" dirty="0">
                <a:solidFill>
                  <a:schemeClr val="tx1"/>
                </a:solidFill>
                <a:latin typeface="+mn-lt"/>
                <a:ea typeface="+mn-ea"/>
                <a:cs typeface="+mn-cs"/>
              </a:rPr>
              <a:t>日推出，</a:t>
            </a:r>
            <a:r>
              <a:rPr lang="en-US" altLang="zh-CN" sz="1200" b="0" i="0" kern="1200" dirty="0">
                <a:solidFill>
                  <a:schemeClr val="tx1"/>
                </a:solidFill>
                <a:latin typeface="+mn-lt"/>
                <a:ea typeface="+mn-ea"/>
                <a:cs typeface="+mn-cs"/>
              </a:rPr>
              <a:t>5.2</a:t>
            </a:r>
            <a:r>
              <a:rPr lang="zh-CN" altLang="en-US" sz="1200" b="0" i="0" kern="1200" dirty="0">
                <a:solidFill>
                  <a:schemeClr val="tx1"/>
                </a:solidFill>
                <a:latin typeface="+mn-lt"/>
                <a:ea typeface="+mn-ea"/>
                <a:cs typeface="+mn-cs"/>
              </a:rPr>
              <a:t>版本（</a:t>
            </a:r>
            <a:r>
              <a:rPr lang="en-US" sz="1200" b="0" i="0" kern="1200" dirty="0" err="1">
                <a:solidFill>
                  <a:schemeClr val="tx1"/>
                </a:solidFill>
                <a:latin typeface="+mn-lt"/>
                <a:ea typeface="+mn-ea"/>
                <a:cs typeface="+mn-cs"/>
              </a:rPr>
              <a:t>unicode</a:t>
            </a:r>
            <a:r>
              <a:rPr lang="en-US" sz="1200" b="0" i="0" kern="1200" dirty="0">
                <a:solidFill>
                  <a:schemeClr val="tx1"/>
                </a:solidFill>
                <a:latin typeface="+mn-lt"/>
                <a:ea typeface="+mn-ea"/>
                <a:cs typeface="+mn-cs"/>
              </a:rPr>
              <a:t> standard）</a:t>
            </a:r>
            <a:r>
              <a:rPr lang="zh-CN" altLang="en-US" sz="1200" b="0" i="0" kern="1200" dirty="0">
                <a:solidFill>
                  <a:schemeClr val="tx1"/>
                </a:solidFill>
                <a:latin typeface="+mn-lt"/>
                <a:ea typeface="+mn-ea"/>
                <a:cs typeface="+mn-cs"/>
              </a:rPr>
              <a:t>于</a:t>
            </a:r>
            <a:r>
              <a:rPr lang="en-US" altLang="zh-CN" sz="1200" b="0" i="0" kern="1200" dirty="0">
                <a:solidFill>
                  <a:schemeClr val="tx1"/>
                </a:solidFill>
                <a:latin typeface="+mn-lt"/>
                <a:ea typeface="+mn-ea"/>
                <a:cs typeface="+mn-cs"/>
              </a:rPr>
              <a:t>2009</a:t>
            </a:r>
            <a:r>
              <a:rPr lang="zh-CN" altLang="en-US" sz="1200" b="0" i="0" kern="1200" dirty="0">
                <a:solidFill>
                  <a:schemeClr val="tx1"/>
                </a:solidFill>
                <a:latin typeface="+mn-lt"/>
                <a:ea typeface="+mn-ea"/>
                <a:cs typeface="+mn-cs"/>
              </a:rPr>
              <a:t>年</a:t>
            </a:r>
            <a:r>
              <a:rPr lang="en-US" altLang="zh-CN" sz="1200" b="0" i="0" kern="1200" dirty="0">
                <a:solidFill>
                  <a:schemeClr val="tx1"/>
                </a:solidFill>
                <a:latin typeface="+mn-lt"/>
                <a:ea typeface="+mn-ea"/>
                <a:cs typeface="+mn-cs"/>
              </a:rPr>
              <a:t>10</a:t>
            </a:r>
            <a:r>
              <a:rPr lang="zh-CN" altLang="en-US" sz="1200" b="0" i="0" kern="1200" dirty="0">
                <a:solidFill>
                  <a:schemeClr val="tx1"/>
                </a:solidFill>
                <a:latin typeface="+mn-lt"/>
                <a:ea typeface="+mn-ea"/>
                <a:cs typeface="+mn-cs"/>
              </a:rPr>
              <a:t>月</a:t>
            </a:r>
            <a:r>
              <a:rPr lang="en-US" altLang="zh-CN" sz="1200" b="0" i="0" kern="1200" dirty="0">
                <a:solidFill>
                  <a:schemeClr val="tx1"/>
                </a:solidFill>
                <a:latin typeface="+mn-lt"/>
                <a:ea typeface="+mn-ea"/>
                <a:cs typeface="+mn-cs"/>
              </a:rPr>
              <a:t>1</a:t>
            </a:r>
            <a:r>
              <a:rPr lang="zh-CN" altLang="en-US" sz="1200" b="0" i="0" kern="1200" dirty="0">
                <a:solidFill>
                  <a:schemeClr val="tx1"/>
                </a:solidFill>
                <a:latin typeface="+mn-lt"/>
                <a:ea typeface="+mn-ea"/>
                <a:cs typeface="+mn-cs"/>
              </a:rPr>
              <a:t>日正式推出，以供各会员评价。</a:t>
            </a:r>
          </a:p>
          <a:p>
            <a:r>
              <a:rPr lang="zh-CN" altLang="en-US" sz="1200" b="0" i="0" kern="1200" dirty="0">
                <a:solidFill>
                  <a:schemeClr val="tx1"/>
                </a:solidFill>
                <a:latin typeface="+mn-lt"/>
                <a:ea typeface="+mn-ea"/>
                <a:cs typeface="+mn-cs"/>
              </a:rPr>
              <a:t>　　目前</a:t>
            </a:r>
            <a:r>
              <a:rPr lang="en-US" sz="1200" b="0" i="0" kern="1200" dirty="0">
                <a:solidFill>
                  <a:schemeClr val="tx1"/>
                </a:solidFill>
                <a:latin typeface="+mn-lt"/>
                <a:ea typeface="+mn-ea"/>
                <a:cs typeface="+mn-cs"/>
              </a:rPr>
              <a:t>Unicode</a:t>
            </a:r>
            <a:r>
              <a:rPr lang="zh-CN" altLang="en-US" sz="1200" b="0" i="0" kern="1200" dirty="0">
                <a:solidFill>
                  <a:schemeClr val="tx1"/>
                </a:solidFill>
                <a:latin typeface="+mn-lt"/>
                <a:ea typeface="+mn-ea"/>
                <a:cs typeface="+mn-cs"/>
              </a:rPr>
              <a:t>标准，</a:t>
            </a:r>
            <a:r>
              <a:rPr lang="en-US" altLang="zh-CN" sz="1200" b="0" i="0" kern="1200" dirty="0">
                <a:solidFill>
                  <a:schemeClr val="tx1"/>
                </a:solidFill>
                <a:latin typeface="+mn-lt"/>
                <a:ea typeface="+mn-ea"/>
                <a:cs typeface="+mn-cs"/>
              </a:rPr>
              <a:t>6.1</a:t>
            </a:r>
            <a:r>
              <a:rPr lang="zh-CN" altLang="en-US" sz="1200" b="0" i="0" kern="1200" dirty="0">
                <a:solidFill>
                  <a:schemeClr val="tx1"/>
                </a:solidFill>
                <a:latin typeface="+mn-lt"/>
                <a:ea typeface="+mn-ea"/>
                <a:cs typeface="+mn-cs"/>
              </a:rPr>
              <a:t>版已发布（</a:t>
            </a:r>
            <a:r>
              <a:rPr lang="en-US" altLang="zh-CN" sz="1200" b="0" i="0" kern="1200" dirty="0">
                <a:solidFill>
                  <a:schemeClr val="tx1"/>
                </a:solidFill>
                <a:latin typeface="+mn-lt"/>
                <a:ea typeface="+mn-ea"/>
                <a:cs typeface="+mn-cs"/>
              </a:rPr>
              <a:t>2012</a:t>
            </a:r>
            <a:r>
              <a:rPr lang="zh-CN" altLang="en-US" sz="1200" b="0" i="0" kern="1200" dirty="0">
                <a:solidFill>
                  <a:schemeClr val="tx1"/>
                </a:solidFill>
                <a:latin typeface="+mn-lt"/>
                <a:ea typeface="+mn-ea"/>
                <a:cs typeface="+mn-cs"/>
              </a:rPr>
              <a:t>年</a:t>
            </a:r>
            <a:r>
              <a:rPr lang="en-US" altLang="zh-CN" sz="1200" b="0" i="0" kern="1200" dirty="0">
                <a:solidFill>
                  <a:schemeClr val="tx1"/>
                </a:solidFill>
                <a:latin typeface="+mn-lt"/>
                <a:ea typeface="+mn-ea"/>
                <a:cs typeface="+mn-cs"/>
              </a:rPr>
              <a:t>1</a:t>
            </a:r>
            <a:r>
              <a:rPr lang="zh-CN" altLang="en-US" sz="1200" b="0" i="0" kern="1200" dirty="0">
                <a:solidFill>
                  <a:schemeClr val="tx1"/>
                </a:solidFill>
                <a:latin typeface="+mn-lt"/>
                <a:ea typeface="+mn-ea"/>
                <a:cs typeface="+mn-cs"/>
              </a:rPr>
              <a:t>月</a:t>
            </a:r>
            <a:r>
              <a:rPr lang="en-US" altLang="zh-CN" sz="1200" b="0" i="0" kern="1200" dirty="0">
                <a:solidFill>
                  <a:schemeClr val="tx1"/>
                </a:solidFill>
                <a:latin typeface="+mn-lt"/>
                <a:ea typeface="+mn-ea"/>
                <a:cs typeface="+mn-cs"/>
              </a:rPr>
              <a:t>31</a:t>
            </a:r>
            <a:r>
              <a:rPr lang="zh-CN" altLang="en-US" sz="1200" b="0" i="0" kern="1200" dirty="0">
                <a:solidFill>
                  <a:schemeClr val="tx1"/>
                </a:solidFill>
                <a:latin typeface="+mn-lt"/>
                <a:ea typeface="+mn-ea"/>
                <a:cs typeface="+mn-cs"/>
              </a:rPr>
              <a:t>日）。在</a:t>
            </a:r>
            <a:r>
              <a:rPr lang="en-US" sz="1200" b="0" i="0" kern="1200" dirty="0" err="1">
                <a:solidFill>
                  <a:schemeClr val="tx1"/>
                </a:solidFill>
                <a:latin typeface="+mn-lt"/>
                <a:ea typeface="+mn-ea"/>
                <a:cs typeface="+mn-cs"/>
              </a:rPr>
              <a:t>unicode</a:t>
            </a:r>
            <a:r>
              <a:rPr lang="zh-CN" altLang="en-US" sz="1200" b="0" i="0" kern="1200" dirty="0">
                <a:solidFill>
                  <a:schemeClr val="tx1"/>
                </a:solidFill>
                <a:latin typeface="+mn-lt"/>
                <a:ea typeface="+mn-ea"/>
                <a:cs typeface="+mn-cs"/>
              </a:rPr>
              <a:t>联盟网站上可以查看完整的</a:t>
            </a:r>
            <a:r>
              <a:rPr lang="en-US" altLang="zh-CN" sz="1200" b="0" i="0" kern="1200" dirty="0">
                <a:solidFill>
                  <a:schemeClr val="tx1"/>
                </a:solidFill>
                <a:latin typeface="+mn-lt"/>
                <a:ea typeface="+mn-ea"/>
                <a:cs typeface="+mn-cs"/>
              </a:rPr>
              <a:t>6.1</a:t>
            </a:r>
            <a:r>
              <a:rPr lang="zh-CN" altLang="en-US" sz="1200" b="0" i="0" kern="1200" dirty="0">
                <a:solidFill>
                  <a:schemeClr val="tx1"/>
                </a:solidFill>
                <a:latin typeface="+mn-lt"/>
                <a:ea typeface="+mn-ea"/>
                <a:cs typeface="+mn-cs"/>
              </a:rPr>
              <a:t>的核心规范。</a:t>
            </a:r>
          </a:p>
          <a:p>
            <a:r>
              <a:rPr lang="zh-CN" altLang="en-US" sz="1200" b="0" i="0" kern="1200" dirty="0">
                <a:solidFill>
                  <a:schemeClr val="tx1"/>
                </a:solidFill>
                <a:latin typeface="+mn-lt"/>
                <a:ea typeface="+mn-ea"/>
                <a:cs typeface="+mn-cs"/>
              </a:rPr>
              <a:t>　　</a:t>
            </a:r>
            <a:r>
              <a:rPr lang="en-US" sz="1200" b="0" i="0" kern="1200" dirty="0">
                <a:solidFill>
                  <a:schemeClr val="tx1"/>
                </a:solidFill>
                <a:latin typeface="+mn-lt"/>
                <a:ea typeface="+mn-ea"/>
                <a:cs typeface="+mn-cs"/>
              </a:rPr>
              <a:t>Unicode</a:t>
            </a:r>
            <a:r>
              <a:rPr lang="zh-CN" altLang="en-US" sz="1200" b="0" i="0" kern="1200" dirty="0">
                <a:solidFill>
                  <a:schemeClr val="tx1"/>
                </a:solidFill>
                <a:latin typeface="+mn-lt"/>
                <a:ea typeface="+mn-ea"/>
                <a:cs typeface="+mn-cs"/>
              </a:rPr>
              <a:t>定义了大到足以代表人类所有可读字符的字符集。</a:t>
            </a:r>
          </a:p>
          <a:p>
            <a:r>
              <a:rPr lang="zh-CN" altLang="en-US" sz="1200" b="0" i="0" kern="1200" dirty="0">
                <a:solidFill>
                  <a:schemeClr val="tx1"/>
                </a:solidFill>
                <a:latin typeface="+mn-lt"/>
                <a:ea typeface="+mn-ea"/>
                <a:cs typeface="+mn-cs"/>
              </a:rPr>
              <a:t>　　</a:t>
            </a:r>
            <a:r>
              <a:rPr lang="en-US" sz="1200" b="0" i="0" kern="1200" dirty="0">
                <a:solidFill>
                  <a:schemeClr val="tx1"/>
                </a:solidFill>
                <a:latin typeface="+mn-lt"/>
                <a:ea typeface="+mn-ea"/>
                <a:cs typeface="+mn-cs"/>
              </a:rPr>
              <a:t>Java</a:t>
            </a:r>
            <a:r>
              <a:rPr lang="zh-CN" altLang="en-US" sz="1200" b="0" i="0" kern="1200" dirty="0">
                <a:solidFill>
                  <a:schemeClr val="tx1"/>
                </a:solidFill>
                <a:latin typeface="+mn-lt"/>
                <a:ea typeface="+mn-ea"/>
                <a:cs typeface="+mn-cs"/>
              </a:rPr>
              <a:t>语言就用到了</a:t>
            </a:r>
            <a:r>
              <a:rPr lang="en-US" sz="1200" b="0" i="0" kern="1200" dirty="0">
                <a:solidFill>
                  <a:schemeClr val="tx1"/>
                </a:solidFill>
                <a:latin typeface="+mn-lt"/>
                <a:ea typeface="+mn-ea"/>
                <a:cs typeface="+mn-cs"/>
              </a:rPr>
              <a:t>Unicode</a:t>
            </a:r>
            <a:r>
              <a:rPr lang="zh-CN" altLang="en-US" sz="1200" b="0" i="0" kern="1200" dirty="0">
                <a:solidFill>
                  <a:schemeClr val="tx1"/>
                </a:solidFill>
                <a:latin typeface="+mn-lt"/>
                <a:ea typeface="+mn-ea"/>
                <a:cs typeface="+mn-cs"/>
              </a:rPr>
              <a:t>编码，从而实现了该语言的国际通用性。</a:t>
            </a:r>
            <a:endParaRPr lang="zh-CN" altLang="en-US" dirty="0"/>
          </a:p>
        </p:txBody>
      </p:sp>
      <p:sp>
        <p:nvSpPr>
          <p:cNvPr id="4" name="灯片编号占位符 3"/>
          <p:cNvSpPr>
            <a:spLocks noGrp="1"/>
          </p:cNvSpPr>
          <p:nvPr>
            <p:ph type="sldNum" sz="quarter" idx="10"/>
          </p:nvPr>
        </p:nvSpPr>
        <p:spPr/>
        <p:txBody>
          <a:bodyPr/>
          <a:lstStyle/>
          <a:p>
            <a:fld id="{205B4FBB-C6CC-4F91-968E-CE8BDB5734BB}" type="slidenum">
              <a:rPr lang="zh-CN" altLang="en-US" smtClean="0"/>
              <a:pPr/>
              <a:t>12</a:t>
            </a:fld>
            <a:endParaRPr lang="zh-CN" altLang="en-US"/>
          </a:p>
        </p:txBody>
      </p:sp>
    </p:spTree>
    <p:extLst>
      <p:ext uri="{BB962C8B-B14F-4D97-AF65-F5344CB8AC3E}">
        <p14:creationId xmlns:p14="http://schemas.microsoft.com/office/powerpoint/2010/main" val="54414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a:prstGeom prst="rect">
            <a:avLst/>
          </a:prstGeom>
        </p:spPr>
      </p:sp>
      <p:sp>
        <p:nvSpPr>
          <p:cNvPr id="3" name="备注占位符 2"/>
          <p:cNvSpPr>
            <a:spLocks noGrp="1"/>
          </p:cNvSpPr>
          <p:nvPr>
            <p:ph type="body" idx="1"/>
          </p:nvPr>
        </p:nvSpPr>
        <p:spPr/>
        <p:txBody>
          <a:bodyPr>
            <a:normAutofit/>
          </a:bodyPr>
          <a:lstStyle/>
          <a:p>
            <a:r>
              <a:rPr lang="en-US" dirty="0"/>
              <a:t>1.Comparable</a:t>
            </a:r>
            <a:r>
              <a:rPr lang="zh-CN" altLang="en-US" dirty="0"/>
              <a:t>接口是在</a:t>
            </a:r>
            <a:r>
              <a:rPr lang="en-US" dirty="0" err="1"/>
              <a:t>java.lang</a:t>
            </a:r>
            <a:r>
              <a:rPr lang="zh-CN" altLang="en-US" dirty="0"/>
              <a:t>类中的，而</a:t>
            </a:r>
            <a:r>
              <a:rPr lang="en-US" dirty="0"/>
              <a:t>Comparator</a:t>
            </a:r>
            <a:r>
              <a:rPr lang="zh-CN" altLang="en-US" dirty="0"/>
              <a:t>接口是在</a:t>
            </a:r>
            <a:r>
              <a:rPr lang="en-US" dirty="0" err="1"/>
              <a:t>java.util</a:t>
            </a:r>
            <a:r>
              <a:rPr lang="zh-CN" altLang="en-US" dirty="0"/>
              <a:t>类中的。 </a:t>
            </a:r>
            <a:endParaRPr lang="en-US" altLang="zh-CN" dirty="0"/>
          </a:p>
          <a:p>
            <a:r>
              <a:rPr lang="en-US" altLang="zh-CN" dirty="0"/>
              <a:t>2.</a:t>
            </a:r>
            <a:r>
              <a:rPr lang="en-US" dirty="0"/>
              <a:t>Comparable </a:t>
            </a:r>
            <a:r>
              <a:rPr lang="zh-CN" altLang="en-US" dirty="0"/>
              <a:t>是在集合内部定义的方法实现的排序，</a:t>
            </a:r>
            <a:r>
              <a:rPr lang="en-US" dirty="0"/>
              <a:t>Comparator </a:t>
            </a:r>
            <a:r>
              <a:rPr lang="zh-CN" altLang="en-US" dirty="0"/>
              <a:t>是在集合外部实现的排序，所以，如想实现排序，就需要在集合外定义 </a:t>
            </a:r>
            <a:r>
              <a:rPr lang="en-US" dirty="0"/>
              <a:t>Comparator </a:t>
            </a:r>
            <a:r>
              <a:rPr lang="zh-CN" altLang="en-US" dirty="0"/>
              <a:t>接口的方法或在集合内实现 </a:t>
            </a:r>
            <a:r>
              <a:rPr lang="en-US" dirty="0"/>
              <a:t>Comparable </a:t>
            </a:r>
            <a:r>
              <a:rPr lang="zh-CN" altLang="en-US" dirty="0"/>
              <a:t>接口的方法。 </a:t>
            </a:r>
          </a:p>
        </p:txBody>
      </p:sp>
      <p:sp>
        <p:nvSpPr>
          <p:cNvPr id="4" name="灯片编号占位符 3"/>
          <p:cNvSpPr>
            <a:spLocks noGrp="1"/>
          </p:cNvSpPr>
          <p:nvPr>
            <p:ph type="sldNum" sz="quarter" idx="10"/>
          </p:nvPr>
        </p:nvSpPr>
        <p:spPr/>
        <p:txBody>
          <a:bodyPr/>
          <a:lstStyle/>
          <a:p>
            <a:fld id="{205B4FBB-C6CC-4F91-968E-CE8BDB5734BB}" type="slidenum">
              <a:rPr lang="zh-CN" altLang="en-US" smtClean="0"/>
              <a:pPr/>
              <a:t>19</a:t>
            </a:fld>
            <a:endParaRPr lang="zh-CN" altLang="en-US"/>
          </a:p>
        </p:txBody>
      </p:sp>
    </p:spTree>
    <p:extLst>
      <p:ext uri="{BB962C8B-B14F-4D97-AF65-F5344CB8AC3E}">
        <p14:creationId xmlns:p14="http://schemas.microsoft.com/office/powerpoint/2010/main" val="410981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7" name="图片 6" descr="43.jpg"/>
          <p:cNvPicPr>
            <a:picLocks noChangeAspect="1"/>
          </p:cNvPicPr>
          <p:nvPr userDrawn="1"/>
        </p:nvPicPr>
        <p:blipFill>
          <a:blip r:embed="rId3" cstate="print"/>
          <a:stretch>
            <a:fillRect/>
          </a:stretch>
        </p:blipFill>
        <p:spPr>
          <a:xfrm>
            <a:off x="0" y="-379656"/>
            <a:ext cx="12192000" cy="7617312"/>
          </a:xfrm>
          <a:prstGeom prst="rect">
            <a:avLst/>
          </a:prstGeom>
        </p:spPr>
      </p:pic>
    </p:spTree>
    <p:extLst>
      <p:ext uri="{BB962C8B-B14F-4D97-AF65-F5344CB8AC3E}">
        <p14:creationId xmlns:p14="http://schemas.microsoft.com/office/powerpoint/2010/main" val="131431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32357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49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7" name="图片 6" descr="19.jpg"/>
          <p:cNvPicPr>
            <a:picLocks noChangeAspect="1"/>
          </p:cNvPicPr>
          <p:nvPr userDrawn="1"/>
        </p:nvPicPr>
        <p:blipFill>
          <a:blip r:embed="rId3" cstate="print"/>
          <a:stretch>
            <a:fillRect/>
          </a:stretch>
        </p:blipFill>
        <p:spPr>
          <a:xfrm>
            <a:off x="0" y="-379656"/>
            <a:ext cx="12192000" cy="7617312"/>
          </a:xfrm>
          <a:prstGeom prst="rect">
            <a:avLst/>
          </a:prstGeom>
        </p:spPr>
      </p:pic>
    </p:spTree>
    <p:extLst>
      <p:ext uri="{BB962C8B-B14F-4D97-AF65-F5344CB8AC3E}">
        <p14:creationId xmlns:p14="http://schemas.microsoft.com/office/powerpoint/2010/main" val="311029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294871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264874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C21391-8CFF-4A4C-AB73-F49A234A20C9}" type="datetimeFigureOut">
              <a:rPr lang="zh-CN" altLang="en-US" smtClean="0"/>
              <a:pPr/>
              <a:t>2019/1/29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84554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C21391-8CFF-4A4C-AB73-F49A234A20C9}" type="datetimeFigureOut">
              <a:rPr lang="zh-CN" altLang="en-US" smtClean="0"/>
              <a:pPr/>
              <a:t>2019/1/29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397387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C21391-8CFF-4A4C-AB73-F49A234A20C9}" type="datetimeFigureOut">
              <a:rPr lang="zh-CN" altLang="en-US" smtClean="0"/>
              <a:pPr/>
              <a:t>2019/1/29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01653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42573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405480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21391-8CFF-4A4C-AB73-F49A234A20C9}" type="datetimeFigureOut">
              <a:rPr lang="zh-CN" altLang="en-US" smtClean="0"/>
              <a:pPr/>
              <a:t>2019/1/29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77893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标题 1"/>
          <p:cNvSpPr>
            <a:spLocks noGrp="1"/>
          </p:cNvSpPr>
          <p:nvPr>
            <p:ph type="ctrTitle"/>
          </p:nvPr>
        </p:nvSpPr>
        <p:spPr>
          <a:xfrm>
            <a:off x="309096" y="2287593"/>
            <a:ext cx="11044777" cy="1470025"/>
          </a:xfrm>
        </p:spPr>
        <p:txBody>
          <a:bodyPr>
            <a:normAutofit/>
          </a:bodyPr>
          <a:lstStyle/>
          <a:p>
            <a:r>
              <a:rPr lang="zh-CN" altLang="en-US" sz="7200" dirty="0">
                <a:ln w="18415" cmpd="sng">
                  <a:noFill/>
                  <a:prstDash val="solid"/>
                </a:ln>
                <a:latin typeface="Arial" pitchFamily="34" charset="0"/>
                <a:ea typeface="黑体" pitchFamily="49" charset="-122"/>
                <a:cs typeface="Arial" pitchFamily="34" charset="0"/>
              </a:rPr>
              <a:t>集合</a:t>
            </a:r>
            <a:endParaRPr lang="zh-CN" altLang="en-US" sz="7200" dirty="0">
              <a:ln w="18415" cmpd="sng">
                <a:noFill/>
                <a:prstDash val="solid"/>
              </a:ln>
              <a:latin typeface="黑体" pitchFamily="49" charset="-122"/>
              <a:ea typeface="黑体" pitchFamily="49" charset="-122"/>
            </a:endParaRPr>
          </a:p>
        </p:txBody>
      </p:sp>
    </p:spTree>
    <p:extLst>
      <p:ext uri="{BB962C8B-B14F-4D97-AF65-F5344CB8AC3E}">
        <p14:creationId xmlns:p14="http://schemas.microsoft.com/office/powerpoint/2010/main" val="83307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6515" y="487242"/>
            <a:ext cx="8229600" cy="936104"/>
          </a:xfrm>
        </p:spPr>
        <p:txBody>
          <a:bodyPr/>
          <a:lstStyle/>
          <a:p>
            <a:r>
              <a:rPr lang="en-US" altLang="zh-CN" b="1" dirty="0" err="1">
                <a:latin typeface="Arial Unicode MS" pitchFamily="34" charset="-122"/>
                <a:ea typeface="Arial Unicode MS" pitchFamily="34" charset="-122"/>
                <a:cs typeface="Arial Unicode MS" pitchFamily="34" charset="-122"/>
              </a:rPr>
              <a:t>hashCode</a:t>
            </a:r>
            <a:r>
              <a:rPr lang="en-US" altLang="zh-CN" b="1" dirty="0">
                <a:latin typeface="Arial Unicode MS" pitchFamily="34" charset="-122"/>
                <a:ea typeface="Arial Unicode MS" pitchFamily="34" charset="-122"/>
                <a:cs typeface="Arial Unicode MS" pitchFamily="34" charset="-122"/>
              </a:rPr>
              <a:t>() </a:t>
            </a:r>
            <a:r>
              <a:rPr lang="zh-CN" altLang="en-US" b="1" dirty="0">
                <a:latin typeface="Arial Unicode MS" pitchFamily="34" charset="-122"/>
                <a:ea typeface="Arial Unicode MS" pitchFamily="34" charset="-122"/>
                <a:cs typeface="Arial Unicode MS" pitchFamily="34" charset="-122"/>
              </a:rPr>
              <a:t>方法</a:t>
            </a:r>
          </a:p>
        </p:txBody>
      </p:sp>
      <p:sp>
        <p:nvSpPr>
          <p:cNvPr id="3" name="内容占位符 2"/>
          <p:cNvSpPr>
            <a:spLocks noGrp="1"/>
          </p:cNvSpPr>
          <p:nvPr>
            <p:ph idx="1"/>
          </p:nvPr>
        </p:nvSpPr>
        <p:spPr>
          <a:xfrm>
            <a:off x="962157" y="1494225"/>
            <a:ext cx="8424936" cy="4811715"/>
          </a:xfrm>
        </p:spPr>
        <p:txBody>
          <a:bodyPr>
            <a:normAutofit/>
          </a:bodyPr>
          <a:lstStyle/>
          <a:p>
            <a:pPr marL="0" indent="0">
              <a:buNone/>
            </a:pPr>
            <a:r>
              <a:rPr lang="en-US" altLang="zh-CN" sz="2400" dirty="0" err="1">
                <a:latin typeface="Arial Unicode MS" pitchFamily="34" charset="-122"/>
                <a:ea typeface="Arial Unicode MS" pitchFamily="34" charset="-122"/>
                <a:cs typeface="Arial Unicode MS" pitchFamily="34" charset="-122"/>
              </a:rPr>
              <a:t>HashSet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集合判断两个元素相等的标准：两个对象通过 </a:t>
            </a:r>
            <a:r>
              <a:rPr lang="en-US" altLang="zh-CN" sz="2400" dirty="0">
                <a:latin typeface="Arial Unicode MS" pitchFamily="34" charset="-122"/>
                <a:ea typeface="Arial Unicode MS" pitchFamily="34" charset="-122"/>
                <a:cs typeface="Arial Unicode MS" pitchFamily="34" charset="-122"/>
              </a:rPr>
              <a:t>equals() </a:t>
            </a:r>
            <a:r>
              <a:rPr lang="zh-CN" altLang="en-US" sz="2400" dirty="0">
                <a:latin typeface="Arial Unicode MS" pitchFamily="34" charset="-122"/>
                <a:ea typeface="Arial Unicode MS" pitchFamily="34" charset="-122"/>
                <a:cs typeface="Arial Unicode MS" pitchFamily="34" charset="-122"/>
              </a:rPr>
              <a:t>方法比较相等，并且两个对象的 </a:t>
            </a:r>
            <a:r>
              <a:rPr lang="en-US" altLang="zh-CN" sz="2400" dirty="0" err="1">
                <a:latin typeface="Arial Unicode MS" pitchFamily="34" charset="-122"/>
                <a:ea typeface="Arial Unicode MS" pitchFamily="34" charset="-122"/>
                <a:cs typeface="Arial Unicode MS" pitchFamily="34" charset="-122"/>
              </a:rPr>
              <a:t>hashCode</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方法返回值也相等。</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zh-CN" altLang="en-US" sz="2400" b="1" dirty="0">
                <a:latin typeface="Arial Unicode MS" pitchFamily="34" charset="-122"/>
                <a:ea typeface="Arial Unicode MS" pitchFamily="34" charset="-122"/>
                <a:cs typeface="Arial Unicode MS" pitchFamily="34" charset="-122"/>
              </a:rPr>
              <a:t>如果两个对象通过 </a:t>
            </a:r>
            <a:r>
              <a:rPr lang="en-US" altLang="zh-CN" sz="2400" b="1" dirty="0">
                <a:latin typeface="Arial Unicode MS" pitchFamily="34" charset="-122"/>
                <a:ea typeface="Arial Unicode MS" pitchFamily="34" charset="-122"/>
                <a:cs typeface="Arial Unicode MS" pitchFamily="34" charset="-122"/>
              </a:rPr>
              <a:t>equals() </a:t>
            </a:r>
            <a:r>
              <a:rPr lang="zh-CN" altLang="en-US" sz="2400" b="1" dirty="0">
                <a:latin typeface="Arial Unicode MS" pitchFamily="34" charset="-122"/>
                <a:ea typeface="Arial Unicode MS" pitchFamily="34" charset="-122"/>
                <a:cs typeface="Arial Unicode MS" pitchFamily="34" charset="-122"/>
              </a:rPr>
              <a:t>方法返回 </a:t>
            </a:r>
            <a:r>
              <a:rPr lang="en-US" altLang="zh-CN" sz="2400" b="1" dirty="0">
                <a:latin typeface="Arial Unicode MS" pitchFamily="34" charset="-122"/>
                <a:ea typeface="Arial Unicode MS" pitchFamily="34" charset="-122"/>
                <a:cs typeface="Arial Unicode MS" pitchFamily="34" charset="-122"/>
              </a:rPr>
              <a:t>true</a:t>
            </a:r>
            <a:r>
              <a:rPr lang="zh-CN" altLang="en-US" sz="2400" b="1" dirty="0">
                <a:latin typeface="Arial Unicode MS" pitchFamily="34" charset="-122"/>
                <a:ea typeface="Arial Unicode MS" pitchFamily="34" charset="-122"/>
                <a:cs typeface="Arial Unicode MS" pitchFamily="34" charset="-122"/>
              </a:rPr>
              <a:t>，这两个对象的 </a:t>
            </a:r>
            <a:r>
              <a:rPr lang="en-US" altLang="zh-CN" sz="2400" b="1" dirty="0" err="1">
                <a:latin typeface="Arial Unicode MS" pitchFamily="34" charset="-122"/>
                <a:ea typeface="Arial Unicode MS" pitchFamily="34" charset="-122"/>
                <a:cs typeface="Arial Unicode MS" pitchFamily="34" charset="-122"/>
              </a:rPr>
              <a:t>hashCode</a:t>
            </a:r>
            <a:r>
              <a:rPr lang="en-US" altLang="zh-CN" sz="2400" b="1" dirty="0">
                <a:latin typeface="Arial Unicode MS" pitchFamily="34" charset="-122"/>
                <a:ea typeface="Arial Unicode MS" pitchFamily="34" charset="-122"/>
                <a:cs typeface="Arial Unicode MS" pitchFamily="34" charset="-122"/>
              </a:rPr>
              <a:t> </a:t>
            </a:r>
            <a:r>
              <a:rPr lang="zh-CN" altLang="en-US" sz="2400" b="1" dirty="0">
                <a:latin typeface="Arial Unicode MS" pitchFamily="34" charset="-122"/>
                <a:ea typeface="Arial Unicode MS" pitchFamily="34" charset="-122"/>
                <a:cs typeface="Arial Unicode MS" pitchFamily="34" charset="-122"/>
              </a:rPr>
              <a:t>值也应该相同。</a:t>
            </a:r>
            <a:endParaRPr lang="en-US" altLang="zh-CN" sz="2400" b="1"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41301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059" y="494646"/>
            <a:ext cx="8229600" cy="857256"/>
          </a:xfrm>
        </p:spPr>
        <p:txBody>
          <a:bodyPr/>
          <a:lstStyle/>
          <a:p>
            <a:r>
              <a:rPr lang="en-US" altLang="zh-CN" dirty="0" err="1">
                <a:latin typeface="Arial Unicode MS" pitchFamily="34" charset="-122"/>
                <a:ea typeface="Arial Unicode MS" pitchFamily="34" charset="-122"/>
                <a:cs typeface="Arial Unicode MS" pitchFamily="34" charset="-122"/>
              </a:rPr>
              <a:t>TreeSet</a:t>
            </a:r>
            <a:endParaRPr lang="zh-CN" altLang="en-US"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1005136" y="1264816"/>
            <a:ext cx="10782052" cy="1192634"/>
          </a:xfrm>
        </p:spPr>
        <p:txBody>
          <a:bodyPr>
            <a:normAutofit lnSpcReduction="10000"/>
          </a:bodyPr>
          <a:lstStyle/>
          <a:p>
            <a:pPr marL="0" indent="0">
              <a:buNone/>
            </a:pPr>
            <a:r>
              <a:rPr lang="en-US" altLang="zh-CN" sz="2400" dirty="0" err="1">
                <a:latin typeface="Arial Unicode MS" pitchFamily="34" charset="-122"/>
                <a:ea typeface="Arial Unicode MS" pitchFamily="34" charset="-122"/>
                <a:cs typeface="Arial Unicode MS" pitchFamily="34" charset="-122"/>
              </a:rPr>
              <a:t>TreeSet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是 </a:t>
            </a:r>
            <a:r>
              <a:rPr lang="en-US" altLang="zh-CN" sz="2400" dirty="0" err="1">
                <a:latin typeface="Arial Unicode MS" pitchFamily="34" charset="-122"/>
                <a:ea typeface="Arial Unicode MS" pitchFamily="34" charset="-122"/>
                <a:cs typeface="Arial Unicode MS" pitchFamily="34" charset="-122"/>
              </a:rPr>
              <a:t>SortedSet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接口的实现类，</a:t>
            </a:r>
            <a:r>
              <a:rPr lang="en-US" altLang="zh-CN" sz="2400" b="1" dirty="0" err="1">
                <a:latin typeface="Arial Unicode MS" pitchFamily="34" charset="-122"/>
                <a:ea typeface="Arial Unicode MS" pitchFamily="34" charset="-122"/>
                <a:cs typeface="Arial Unicode MS" pitchFamily="34" charset="-122"/>
              </a:rPr>
              <a:t>TreeSet</a:t>
            </a:r>
            <a:r>
              <a:rPr lang="en-US" altLang="zh-CN" sz="2400" b="1" dirty="0">
                <a:latin typeface="Arial Unicode MS" pitchFamily="34" charset="-122"/>
                <a:ea typeface="Arial Unicode MS" pitchFamily="34" charset="-122"/>
                <a:cs typeface="Arial Unicode MS" pitchFamily="34" charset="-122"/>
              </a:rPr>
              <a:t> </a:t>
            </a:r>
            <a:r>
              <a:rPr lang="zh-CN" altLang="en-US" sz="2400" b="1" dirty="0">
                <a:latin typeface="Arial Unicode MS" pitchFamily="34" charset="-122"/>
                <a:ea typeface="Arial Unicode MS" pitchFamily="34" charset="-122"/>
                <a:cs typeface="Arial Unicode MS" pitchFamily="34" charset="-122"/>
              </a:rPr>
              <a:t>可以确保集合元素处于排序状态</a:t>
            </a:r>
            <a:r>
              <a:rPr lang="zh-CN" altLang="en-US" sz="2400" dirty="0">
                <a:latin typeface="Arial Unicode MS" pitchFamily="34" charset="-122"/>
                <a:ea typeface="Arial Unicode MS" pitchFamily="34" charset="-122"/>
                <a:cs typeface="Arial Unicode MS" pitchFamily="34" charset="-122"/>
              </a:rPr>
              <a:t>。</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b="1" dirty="0" err="1">
                <a:latin typeface="Arial Unicode MS" pitchFamily="34" charset="-122"/>
                <a:ea typeface="Arial Unicode MS" pitchFamily="34" charset="-122"/>
                <a:cs typeface="Arial Unicode MS" pitchFamily="34" charset="-122"/>
              </a:rPr>
              <a:t>TreeSet</a:t>
            </a:r>
            <a:r>
              <a:rPr lang="en-US" altLang="zh-CN" sz="2400" b="1" dirty="0">
                <a:latin typeface="Arial Unicode MS" pitchFamily="34" charset="-122"/>
                <a:ea typeface="Arial Unicode MS" pitchFamily="34" charset="-122"/>
                <a:cs typeface="Arial Unicode MS" pitchFamily="34" charset="-122"/>
              </a:rPr>
              <a:t> </a:t>
            </a:r>
            <a:r>
              <a:rPr lang="zh-CN" altLang="en-US" sz="2400" b="1" dirty="0">
                <a:latin typeface="Arial Unicode MS" pitchFamily="34" charset="-122"/>
                <a:ea typeface="Arial Unicode MS" pitchFamily="34" charset="-122"/>
                <a:cs typeface="Arial Unicode MS" pitchFamily="34" charset="-122"/>
              </a:rPr>
              <a:t>支持两种排序方法：自然排序和定制排序</a:t>
            </a:r>
            <a:r>
              <a:rPr lang="zh-CN" altLang="en-US" sz="2400" dirty="0">
                <a:latin typeface="Arial Unicode MS" pitchFamily="34" charset="-122"/>
                <a:ea typeface="Arial Unicode MS" pitchFamily="34" charset="-122"/>
                <a:cs typeface="Arial Unicode MS" pitchFamily="34" charset="-122"/>
              </a:rPr>
              <a:t>。</a:t>
            </a:r>
            <a:r>
              <a:rPr lang="zh-CN" altLang="en-US" sz="2400" b="1" dirty="0">
                <a:latin typeface="Arial Unicode MS" pitchFamily="34" charset="-122"/>
                <a:ea typeface="Arial Unicode MS" pitchFamily="34" charset="-122"/>
                <a:cs typeface="Arial Unicode MS" pitchFamily="34" charset="-122"/>
              </a:rPr>
              <a:t>默认情况下，</a:t>
            </a:r>
            <a:r>
              <a:rPr lang="en-US" altLang="zh-CN" sz="2400" b="1" dirty="0" err="1">
                <a:latin typeface="Arial Unicode MS" pitchFamily="34" charset="-122"/>
                <a:ea typeface="Arial Unicode MS" pitchFamily="34" charset="-122"/>
                <a:cs typeface="Arial Unicode MS" pitchFamily="34" charset="-122"/>
              </a:rPr>
              <a:t>TreeSet</a:t>
            </a:r>
            <a:r>
              <a:rPr lang="en-US" altLang="zh-CN" sz="2400" b="1" dirty="0">
                <a:latin typeface="Arial Unicode MS" pitchFamily="34" charset="-122"/>
                <a:ea typeface="Arial Unicode MS" pitchFamily="34" charset="-122"/>
                <a:cs typeface="Arial Unicode MS" pitchFamily="34" charset="-122"/>
              </a:rPr>
              <a:t> </a:t>
            </a:r>
            <a:r>
              <a:rPr lang="zh-CN" altLang="en-US" sz="2400" b="1" dirty="0">
                <a:latin typeface="Arial Unicode MS" pitchFamily="34" charset="-122"/>
                <a:ea typeface="Arial Unicode MS" pitchFamily="34" charset="-122"/>
                <a:cs typeface="Arial Unicode MS" pitchFamily="34" charset="-122"/>
              </a:rPr>
              <a:t>采用自然排序</a:t>
            </a:r>
            <a:r>
              <a:rPr lang="zh-CN" altLang="en-US" sz="2400" dirty="0">
                <a:latin typeface="Arial Unicode MS" pitchFamily="34" charset="-122"/>
                <a:ea typeface="Arial Unicode MS" pitchFamily="34" charset="-122"/>
                <a:cs typeface="Arial Unicode MS" pitchFamily="34" charset="-122"/>
              </a:rPr>
              <a:t>。</a:t>
            </a:r>
          </a:p>
        </p:txBody>
      </p:sp>
      <p:pic>
        <p:nvPicPr>
          <p:cNvPr id="4" name="图片 3">
            <a:extLst>
              <a:ext uri="{FF2B5EF4-FFF2-40B4-BE49-F238E27FC236}">
                <a16:creationId xmlns:a16="http://schemas.microsoft.com/office/drawing/2014/main" id="{27B0CF2C-3229-4315-9FCE-5DED8E61FE61}"/>
              </a:ext>
            </a:extLst>
          </p:cNvPr>
          <p:cNvPicPr>
            <a:picLocks noChangeAspect="1"/>
          </p:cNvPicPr>
          <p:nvPr/>
        </p:nvPicPr>
        <p:blipFill>
          <a:blip r:embed="rId2"/>
          <a:stretch>
            <a:fillRect/>
          </a:stretch>
        </p:blipFill>
        <p:spPr>
          <a:xfrm>
            <a:off x="743491" y="2343150"/>
            <a:ext cx="8586247" cy="4309083"/>
          </a:xfrm>
          <a:prstGeom prst="rect">
            <a:avLst/>
          </a:prstGeom>
        </p:spPr>
      </p:pic>
    </p:spTree>
    <p:extLst>
      <p:ext uri="{BB962C8B-B14F-4D97-AF65-F5344CB8AC3E}">
        <p14:creationId xmlns:p14="http://schemas.microsoft.com/office/powerpoint/2010/main" val="168495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3944" y="509160"/>
            <a:ext cx="8229600" cy="785248"/>
          </a:xfrm>
        </p:spPr>
        <p:txBody>
          <a:bodyPr/>
          <a:lstStyle/>
          <a:p>
            <a:r>
              <a:rPr lang="zh-CN" altLang="en-US" b="1" dirty="0">
                <a:latin typeface="Arial Unicode MS" pitchFamily="34" charset="-122"/>
                <a:ea typeface="Arial Unicode MS" pitchFamily="34" charset="-122"/>
                <a:cs typeface="Arial Unicode MS" pitchFamily="34" charset="-122"/>
              </a:rPr>
              <a:t>自然排序</a:t>
            </a:r>
          </a:p>
        </p:txBody>
      </p:sp>
      <p:sp>
        <p:nvSpPr>
          <p:cNvPr id="3" name="内容占位符 2"/>
          <p:cNvSpPr>
            <a:spLocks noGrp="1"/>
          </p:cNvSpPr>
          <p:nvPr>
            <p:ph idx="1"/>
          </p:nvPr>
        </p:nvSpPr>
        <p:spPr>
          <a:xfrm>
            <a:off x="1001486" y="1306286"/>
            <a:ext cx="8251371" cy="5043196"/>
          </a:xfrm>
        </p:spPr>
        <p:txBody>
          <a:bodyPr>
            <a:normAutofit/>
          </a:bodyPr>
          <a:lstStyle/>
          <a:p>
            <a:pPr marL="0" indent="0">
              <a:buNone/>
            </a:pPr>
            <a:r>
              <a:rPr lang="zh-CN" altLang="en-US" sz="2200" dirty="0">
                <a:latin typeface="Arial Unicode MS" pitchFamily="34" charset="-122"/>
                <a:ea typeface="Arial Unicode MS" pitchFamily="34" charset="-122"/>
                <a:cs typeface="Arial Unicode MS" pitchFamily="34" charset="-122"/>
              </a:rPr>
              <a:t>排序：</a:t>
            </a:r>
            <a:r>
              <a:rPr lang="en-US" altLang="zh-CN" sz="2200" b="1" dirty="0" err="1">
                <a:latin typeface="Arial Unicode MS" pitchFamily="34" charset="-122"/>
                <a:ea typeface="Arial Unicode MS" pitchFamily="34" charset="-122"/>
                <a:cs typeface="Arial Unicode MS" pitchFamily="34" charset="-122"/>
              </a:rPr>
              <a:t>TreeSet</a:t>
            </a:r>
            <a:r>
              <a:rPr lang="en-US" altLang="zh-CN" sz="2200" b="1" dirty="0">
                <a:latin typeface="Arial Unicode MS" pitchFamily="34" charset="-122"/>
                <a:ea typeface="Arial Unicode MS" pitchFamily="34" charset="-122"/>
                <a:cs typeface="Arial Unicode MS" pitchFamily="34" charset="-122"/>
              </a:rPr>
              <a:t> </a:t>
            </a:r>
            <a:r>
              <a:rPr lang="zh-CN" altLang="en-US" sz="2200" b="1" dirty="0">
                <a:latin typeface="Arial Unicode MS" pitchFamily="34" charset="-122"/>
                <a:ea typeface="Arial Unicode MS" pitchFamily="34" charset="-122"/>
                <a:cs typeface="Arial Unicode MS" pitchFamily="34" charset="-122"/>
              </a:rPr>
              <a:t>会调用集合元素的 </a:t>
            </a:r>
            <a:r>
              <a:rPr lang="en-US" altLang="zh-CN" sz="2200" b="1" dirty="0" err="1">
                <a:latin typeface="Arial Unicode MS" pitchFamily="34" charset="-122"/>
                <a:ea typeface="Arial Unicode MS" pitchFamily="34" charset="-122"/>
                <a:cs typeface="Arial Unicode MS" pitchFamily="34" charset="-122"/>
              </a:rPr>
              <a:t>compareTo</a:t>
            </a:r>
            <a:r>
              <a:rPr lang="en-US" altLang="zh-CN" sz="2200" b="1" dirty="0">
                <a:latin typeface="Arial Unicode MS" pitchFamily="34" charset="-122"/>
                <a:ea typeface="Arial Unicode MS" pitchFamily="34" charset="-122"/>
                <a:cs typeface="Arial Unicode MS" pitchFamily="34" charset="-122"/>
              </a:rPr>
              <a:t>(Object </a:t>
            </a:r>
            <a:r>
              <a:rPr lang="en-US" altLang="zh-CN" sz="2200" b="1" dirty="0" err="1">
                <a:latin typeface="Arial Unicode MS" pitchFamily="34" charset="-122"/>
                <a:ea typeface="Arial Unicode MS" pitchFamily="34" charset="-122"/>
                <a:cs typeface="Arial Unicode MS" pitchFamily="34" charset="-122"/>
              </a:rPr>
              <a:t>obj</a:t>
            </a:r>
            <a:r>
              <a:rPr lang="en-US" altLang="zh-CN" sz="2200" b="1" dirty="0">
                <a:latin typeface="Arial Unicode MS" pitchFamily="34" charset="-122"/>
                <a:ea typeface="Arial Unicode MS" pitchFamily="34" charset="-122"/>
                <a:cs typeface="Arial Unicode MS" pitchFamily="34" charset="-122"/>
              </a:rPr>
              <a:t>) </a:t>
            </a:r>
            <a:r>
              <a:rPr lang="zh-CN" altLang="en-US" sz="2200" b="1" dirty="0">
                <a:latin typeface="Arial Unicode MS" pitchFamily="34" charset="-122"/>
                <a:ea typeface="Arial Unicode MS" pitchFamily="34" charset="-122"/>
                <a:cs typeface="Arial Unicode MS" pitchFamily="34" charset="-122"/>
              </a:rPr>
              <a:t>方法来比较元素之间的大小关系，然后将集合元素按升序排列</a:t>
            </a:r>
            <a:endParaRPr lang="en-US" altLang="zh-CN" sz="2200" b="1" dirty="0">
              <a:latin typeface="Arial Unicode MS" pitchFamily="34" charset="-122"/>
              <a:ea typeface="Arial Unicode MS" pitchFamily="34" charset="-122"/>
              <a:cs typeface="Arial Unicode MS" pitchFamily="34" charset="-122"/>
            </a:endParaRPr>
          </a:p>
          <a:p>
            <a:r>
              <a:rPr lang="zh-CN" altLang="en-US" dirty="0"/>
              <a:t>如果 </a:t>
            </a:r>
            <a:r>
              <a:rPr lang="en-US" altLang="zh-CN" dirty="0"/>
              <a:t>this &gt; obj,</a:t>
            </a:r>
            <a:r>
              <a:rPr lang="zh-CN" altLang="en-US" dirty="0"/>
              <a:t>返回正数 </a:t>
            </a:r>
            <a:r>
              <a:rPr lang="en-US" altLang="zh-CN" dirty="0"/>
              <a:t>1</a:t>
            </a:r>
          </a:p>
          <a:p>
            <a:r>
              <a:rPr lang="zh-CN" altLang="en-US" dirty="0"/>
              <a:t>如果 </a:t>
            </a:r>
            <a:r>
              <a:rPr lang="en-US" altLang="zh-CN" dirty="0"/>
              <a:t>this &lt; obj,</a:t>
            </a:r>
            <a:r>
              <a:rPr lang="zh-CN" altLang="en-US" dirty="0"/>
              <a:t>返回负数 </a:t>
            </a:r>
            <a:r>
              <a:rPr lang="en-US" altLang="zh-CN" dirty="0"/>
              <a:t>-1</a:t>
            </a:r>
          </a:p>
          <a:p>
            <a:r>
              <a:rPr lang="zh-CN" altLang="en-US" dirty="0"/>
              <a:t>如果 </a:t>
            </a:r>
            <a:r>
              <a:rPr lang="en-US" altLang="zh-CN" dirty="0"/>
              <a:t>this = obj,</a:t>
            </a:r>
            <a:r>
              <a:rPr lang="zh-CN" altLang="en-US" dirty="0"/>
              <a:t>返回 </a:t>
            </a:r>
            <a:r>
              <a:rPr lang="en-US" altLang="zh-CN" dirty="0"/>
              <a:t>0 </a:t>
            </a:r>
            <a:r>
              <a:rPr lang="zh-CN" altLang="en-US" dirty="0"/>
              <a:t>，则认为这两个对象相等</a:t>
            </a:r>
            <a:endParaRPr lang="en-US" altLang="zh-CN" dirty="0"/>
          </a:p>
          <a:p>
            <a:r>
              <a:rPr lang="zh-CN" altLang="en-US" b="1" dirty="0">
                <a:solidFill>
                  <a:srgbClr val="FF0000"/>
                </a:solidFill>
              </a:rPr>
              <a:t>必须放入同样类的对象</a:t>
            </a:r>
            <a:r>
              <a:rPr lang="en-US" altLang="zh-CN" dirty="0">
                <a:solidFill>
                  <a:srgbClr val="FF0000"/>
                </a:solidFill>
              </a:rPr>
              <a:t>.(</a:t>
            </a:r>
            <a:r>
              <a:rPr lang="zh-CN" altLang="en-US" dirty="0">
                <a:solidFill>
                  <a:srgbClr val="FF0000"/>
                </a:solidFill>
              </a:rPr>
              <a:t>默认会进行排序</a:t>
            </a:r>
            <a:r>
              <a:rPr lang="en-US" altLang="zh-CN" dirty="0">
                <a:solidFill>
                  <a:srgbClr val="FF0000"/>
                </a:solidFill>
              </a:rPr>
              <a:t>) </a:t>
            </a:r>
            <a:r>
              <a:rPr lang="zh-CN" altLang="en-US" dirty="0">
                <a:solidFill>
                  <a:srgbClr val="FF0000"/>
                </a:solidFill>
              </a:rPr>
              <a:t>否则可能会发生类型转换异常</a:t>
            </a:r>
            <a:r>
              <a:rPr lang="en-US" altLang="zh-CN" dirty="0">
                <a:solidFill>
                  <a:srgbClr val="FF0000"/>
                </a:solidFill>
              </a:rPr>
              <a:t>.</a:t>
            </a:r>
            <a:r>
              <a:rPr lang="zh-CN" altLang="en-US" dirty="0">
                <a:solidFill>
                  <a:srgbClr val="FF0000"/>
                </a:solidFill>
              </a:rPr>
              <a:t>我们可以使用泛型来进行限制</a:t>
            </a:r>
            <a:endParaRPr lang="en-US" altLang="zh-CN" sz="1800" dirty="0">
              <a:solidFill>
                <a:srgbClr val="FF0000"/>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93047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6171" y="487243"/>
            <a:ext cx="8229600" cy="792088"/>
          </a:xfrm>
        </p:spPr>
        <p:txBody>
          <a:bodyPr/>
          <a:lstStyle/>
          <a:p>
            <a:r>
              <a:rPr lang="zh-CN" altLang="en-US" b="1" dirty="0">
                <a:latin typeface="Arial Unicode MS" pitchFamily="34" charset="-122"/>
                <a:ea typeface="Arial Unicode MS" pitchFamily="34" charset="-122"/>
                <a:cs typeface="Arial Unicode MS" pitchFamily="34" charset="-122"/>
              </a:rPr>
              <a:t>定制排序</a:t>
            </a:r>
          </a:p>
        </p:txBody>
      </p:sp>
      <p:sp>
        <p:nvSpPr>
          <p:cNvPr id="3" name="内容占位符 2"/>
          <p:cNvSpPr>
            <a:spLocks noGrp="1"/>
          </p:cNvSpPr>
          <p:nvPr>
            <p:ph idx="1"/>
          </p:nvPr>
        </p:nvSpPr>
        <p:spPr>
          <a:xfrm>
            <a:off x="426192" y="1166018"/>
            <a:ext cx="5200073" cy="4525963"/>
          </a:xfrm>
        </p:spPr>
        <p:txBody>
          <a:bodyPr>
            <a:normAutofit/>
          </a:bodyPr>
          <a:lstStyle/>
          <a:p>
            <a:pPr marL="0" indent="0">
              <a:buNone/>
            </a:pPr>
            <a:r>
              <a:rPr lang="zh-CN" altLang="en-US" dirty="0">
                <a:latin typeface="Arial Unicode MS" pitchFamily="34" charset="-122"/>
                <a:ea typeface="Arial Unicode MS" pitchFamily="34" charset="-122"/>
                <a:cs typeface="Arial Unicode MS" pitchFamily="34" charset="-122"/>
              </a:rPr>
              <a:t>如果需要实现定制排序，则需要在创建 </a:t>
            </a:r>
            <a:r>
              <a:rPr lang="en-US" altLang="zh-CN" dirty="0" err="1">
                <a:latin typeface="Arial Unicode MS" pitchFamily="34" charset="-122"/>
                <a:ea typeface="Arial Unicode MS" pitchFamily="34" charset="-122"/>
                <a:cs typeface="Arial Unicode MS" pitchFamily="34" charset="-122"/>
              </a:rPr>
              <a:t>TreeSet</a:t>
            </a:r>
            <a:r>
              <a:rPr lang="en-US" altLang="zh-CN" dirty="0">
                <a:latin typeface="Arial Unicode MS" pitchFamily="34" charset="-122"/>
                <a:ea typeface="Arial Unicode MS" pitchFamily="34" charset="-122"/>
                <a:cs typeface="Arial Unicode MS" pitchFamily="34" charset="-122"/>
              </a:rPr>
              <a:t> </a:t>
            </a:r>
            <a:r>
              <a:rPr lang="zh-CN" altLang="en-US" dirty="0">
                <a:latin typeface="Arial Unicode MS" pitchFamily="34" charset="-122"/>
                <a:ea typeface="Arial Unicode MS" pitchFamily="34" charset="-122"/>
                <a:cs typeface="Arial Unicode MS" pitchFamily="34" charset="-122"/>
              </a:rPr>
              <a:t>集合对象时，提供一个 </a:t>
            </a:r>
            <a:r>
              <a:rPr lang="en-US" altLang="zh-CN" dirty="0">
                <a:latin typeface="Arial Unicode MS" pitchFamily="34" charset="-122"/>
                <a:ea typeface="Arial Unicode MS" pitchFamily="34" charset="-122"/>
                <a:cs typeface="Arial Unicode MS" pitchFamily="34" charset="-122"/>
              </a:rPr>
              <a:t>Comparator </a:t>
            </a:r>
            <a:r>
              <a:rPr lang="zh-CN" altLang="en-US" dirty="0">
                <a:latin typeface="Arial Unicode MS" pitchFamily="34" charset="-122"/>
                <a:ea typeface="Arial Unicode MS" pitchFamily="34" charset="-122"/>
                <a:cs typeface="Arial Unicode MS" pitchFamily="34" charset="-122"/>
              </a:rPr>
              <a:t>接口的实现类对象。由该 </a:t>
            </a:r>
            <a:r>
              <a:rPr lang="en-US" altLang="zh-CN" dirty="0">
                <a:latin typeface="Arial Unicode MS" pitchFamily="34" charset="-122"/>
                <a:ea typeface="Arial Unicode MS" pitchFamily="34" charset="-122"/>
                <a:cs typeface="Arial Unicode MS" pitchFamily="34" charset="-122"/>
              </a:rPr>
              <a:t>Comparator </a:t>
            </a:r>
            <a:r>
              <a:rPr lang="zh-CN" altLang="en-US" dirty="0">
                <a:latin typeface="Arial Unicode MS" pitchFamily="34" charset="-122"/>
                <a:ea typeface="Arial Unicode MS" pitchFamily="34" charset="-122"/>
                <a:cs typeface="Arial Unicode MS" pitchFamily="34" charset="-122"/>
              </a:rPr>
              <a:t>对象负责集合元素的排序逻辑</a:t>
            </a:r>
          </a:p>
        </p:txBody>
      </p:sp>
      <p:pic>
        <p:nvPicPr>
          <p:cNvPr id="5" name="图片 4">
            <a:extLst>
              <a:ext uri="{FF2B5EF4-FFF2-40B4-BE49-F238E27FC236}">
                <a16:creationId xmlns:a16="http://schemas.microsoft.com/office/drawing/2014/main" id="{89D2D215-9B66-4C75-BD6C-C99DFB128AF4}"/>
              </a:ext>
            </a:extLst>
          </p:cNvPr>
          <p:cNvPicPr>
            <a:picLocks noChangeAspect="1"/>
          </p:cNvPicPr>
          <p:nvPr/>
        </p:nvPicPr>
        <p:blipFill>
          <a:blip r:embed="rId2"/>
          <a:stretch>
            <a:fillRect/>
          </a:stretch>
        </p:blipFill>
        <p:spPr>
          <a:xfrm>
            <a:off x="6900863" y="-393206"/>
            <a:ext cx="4937889" cy="6593981"/>
          </a:xfrm>
          <a:prstGeom prst="rect">
            <a:avLst/>
          </a:prstGeom>
        </p:spPr>
      </p:pic>
      <p:pic>
        <p:nvPicPr>
          <p:cNvPr id="6" name="图片 5">
            <a:extLst>
              <a:ext uri="{FF2B5EF4-FFF2-40B4-BE49-F238E27FC236}">
                <a16:creationId xmlns:a16="http://schemas.microsoft.com/office/drawing/2014/main" id="{71F14910-2275-4727-AC51-6B5A04A35471}"/>
              </a:ext>
            </a:extLst>
          </p:cNvPr>
          <p:cNvPicPr>
            <a:picLocks noChangeAspect="1"/>
          </p:cNvPicPr>
          <p:nvPr/>
        </p:nvPicPr>
        <p:blipFill>
          <a:blip r:embed="rId3"/>
          <a:stretch>
            <a:fillRect/>
          </a:stretch>
        </p:blipFill>
        <p:spPr>
          <a:xfrm>
            <a:off x="936170" y="3428999"/>
            <a:ext cx="4835979" cy="3196664"/>
          </a:xfrm>
          <a:prstGeom prst="rect">
            <a:avLst/>
          </a:prstGeom>
        </p:spPr>
      </p:pic>
    </p:spTree>
    <p:extLst>
      <p:ext uri="{BB962C8B-B14F-4D97-AF65-F5344CB8AC3E}">
        <p14:creationId xmlns:p14="http://schemas.microsoft.com/office/powerpoint/2010/main" val="72475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7944" y="488775"/>
            <a:ext cx="6624854" cy="785818"/>
          </a:xfrm>
        </p:spPr>
        <p:txBody>
          <a:bodyPr anchor="ctr"/>
          <a:lstStyle/>
          <a:p>
            <a:r>
              <a:rPr lang="en-US" altLang="zh-CN" b="1" dirty="0">
                <a:latin typeface="Arial Unicode MS" pitchFamily="34" charset="-122"/>
                <a:ea typeface="Arial Unicode MS" pitchFamily="34" charset="-122"/>
                <a:cs typeface="Arial Unicode MS" pitchFamily="34" charset="-122"/>
              </a:rPr>
              <a:t>List</a:t>
            </a:r>
            <a:r>
              <a:rPr lang="zh-CN" altLang="en-US" b="1" dirty="0">
                <a:latin typeface="Arial Unicode MS" pitchFamily="34" charset="-122"/>
                <a:ea typeface="Arial Unicode MS" pitchFamily="34" charset="-122"/>
                <a:cs typeface="Arial Unicode MS" pitchFamily="34" charset="-122"/>
              </a:rPr>
              <a:t>与</a:t>
            </a:r>
            <a:r>
              <a:rPr lang="en-US" altLang="zh-CN" b="1" dirty="0" err="1">
                <a:latin typeface="Arial Unicode MS" pitchFamily="34" charset="-122"/>
                <a:ea typeface="Arial Unicode MS" pitchFamily="34" charset="-122"/>
                <a:cs typeface="Arial Unicode MS" pitchFamily="34" charset="-122"/>
              </a:rPr>
              <a:t>ArrayList</a:t>
            </a:r>
            <a:endParaRPr lang="zh-CN" altLang="en-US" b="1"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932822" y="1231051"/>
            <a:ext cx="9190892" cy="5292557"/>
          </a:xfrm>
        </p:spPr>
        <p:txBody>
          <a:bodyPr>
            <a:noAutofit/>
          </a:bodyPr>
          <a:lstStyle/>
          <a:p>
            <a:pPr marL="0" indent="0">
              <a:buNone/>
            </a:pPr>
            <a:r>
              <a:rPr lang="en-US" altLang="zh-CN" sz="2400" dirty="0">
                <a:latin typeface="Arial Unicode MS" pitchFamily="34" charset="-122"/>
                <a:ea typeface="Arial Unicode MS" pitchFamily="34" charset="-122"/>
                <a:cs typeface="Arial Unicode MS" pitchFamily="34" charset="-122"/>
              </a:rPr>
              <a:t>List </a:t>
            </a:r>
            <a:r>
              <a:rPr lang="zh-CN" altLang="en-US" sz="2400" dirty="0">
                <a:latin typeface="Arial Unicode MS" pitchFamily="34" charset="-122"/>
                <a:ea typeface="Arial Unicode MS" pitchFamily="34" charset="-122"/>
                <a:cs typeface="Arial Unicode MS" pitchFamily="34" charset="-122"/>
              </a:rPr>
              <a:t>代表一个元素有序、且可重复的集合，集合中的每个元素都有其对应的顺序索引</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a:latin typeface="Arial Unicode MS" pitchFamily="34" charset="-122"/>
                <a:ea typeface="Arial Unicode MS" pitchFamily="34" charset="-122"/>
                <a:cs typeface="Arial Unicode MS" pitchFamily="34" charset="-122"/>
              </a:rPr>
              <a:t>List </a:t>
            </a:r>
            <a:r>
              <a:rPr lang="zh-CN" altLang="en-US" sz="2400" dirty="0">
                <a:latin typeface="Arial Unicode MS" pitchFamily="34" charset="-122"/>
                <a:ea typeface="Arial Unicode MS" pitchFamily="34" charset="-122"/>
                <a:cs typeface="Arial Unicode MS" pitchFamily="34" charset="-122"/>
              </a:rPr>
              <a:t>允许使用重复元素，可以通过索引来访问指定位置的集合元素。</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a:latin typeface="Arial Unicode MS" pitchFamily="34" charset="-122"/>
                <a:ea typeface="Arial Unicode MS" pitchFamily="34" charset="-122"/>
                <a:cs typeface="Arial Unicode MS" pitchFamily="34" charset="-122"/>
              </a:rPr>
              <a:t>List </a:t>
            </a:r>
            <a:r>
              <a:rPr lang="zh-CN" altLang="en-US" sz="2400" dirty="0">
                <a:latin typeface="Arial Unicode MS" pitchFamily="34" charset="-122"/>
                <a:ea typeface="Arial Unicode MS" pitchFamily="34" charset="-122"/>
                <a:cs typeface="Arial Unicode MS" pitchFamily="34" charset="-122"/>
              </a:rPr>
              <a:t>默认按元素的添加顺序设置元素的索引。</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a:latin typeface="Arial Unicode MS" pitchFamily="34" charset="-122"/>
                <a:ea typeface="Arial Unicode MS" pitchFamily="34" charset="-122"/>
                <a:cs typeface="Arial Unicode MS" pitchFamily="34" charset="-122"/>
              </a:rPr>
              <a:t>List </a:t>
            </a:r>
            <a:r>
              <a:rPr lang="zh-CN" altLang="en-US" sz="2400" dirty="0">
                <a:latin typeface="Arial Unicode MS" pitchFamily="34" charset="-122"/>
                <a:ea typeface="Arial Unicode MS" pitchFamily="34" charset="-122"/>
                <a:cs typeface="Arial Unicode MS" pitchFamily="34" charset="-122"/>
              </a:rPr>
              <a:t>集合里添加了一些根据索引来操作集合元素的方法</a:t>
            </a:r>
            <a:endParaRPr lang="en-US" altLang="zh-CN" sz="2400" dirty="0">
              <a:latin typeface="Arial Unicode MS" pitchFamily="34" charset="-122"/>
              <a:ea typeface="Arial Unicode MS" pitchFamily="34" charset="-122"/>
              <a:cs typeface="Arial Unicode MS" pitchFamily="34" charset="-122"/>
            </a:endParaRPr>
          </a:p>
        </p:txBody>
      </p:sp>
      <p:pic>
        <p:nvPicPr>
          <p:cNvPr id="4" name="图片 3">
            <a:extLst>
              <a:ext uri="{FF2B5EF4-FFF2-40B4-BE49-F238E27FC236}">
                <a16:creationId xmlns:a16="http://schemas.microsoft.com/office/drawing/2014/main" id="{98CE0422-FD97-4829-BF25-090F4D4697EC}"/>
              </a:ext>
            </a:extLst>
          </p:cNvPr>
          <p:cNvPicPr>
            <a:picLocks noChangeAspect="1"/>
          </p:cNvPicPr>
          <p:nvPr/>
        </p:nvPicPr>
        <p:blipFill>
          <a:blip r:embed="rId2"/>
          <a:stretch>
            <a:fillRect/>
          </a:stretch>
        </p:blipFill>
        <p:spPr>
          <a:xfrm>
            <a:off x="1538287" y="3732783"/>
            <a:ext cx="7743825" cy="2790825"/>
          </a:xfrm>
          <a:prstGeom prst="rect">
            <a:avLst/>
          </a:prstGeom>
        </p:spPr>
      </p:pic>
    </p:spTree>
    <p:extLst>
      <p:ext uri="{BB962C8B-B14F-4D97-AF65-F5344CB8AC3E}">
        <p14:creationId xmlns:p14="http://schemas.microsoft.com/office/powerpoint/2010/main" val="45919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9371" y="494082"/>
            <a:ext cx="8229600" cy="1001272"/>
          </a:xfrm>
        </p:spPr>
        <p:txBody>
          <a:bodyPr/>
          <a:lstStyle/>
          <a:p>
            <a:r>
              <a:rPr lang="en-US" altLang="zh-CN" b="1" dirty="0" err="1">
                <a:latin typeface="Arial Unicode MS" pitchFamily="34" charset="-122"/>
                <a:ea typeface="Arial Unicode MS" pitchFamily="34" charset="-122"/>
                <a:cs typeface="Arial Unicode MS" pitchFamily="34" charset="-122"/>
              </a:rPr>
              <a:t>ArrayList</a:t>
            </a:r>
            <a:r>
              <a:rPr lang="en-US" altLang="zh-CN" b="1" dirty="0">
                <a:latin typeface="Arial Unicode MS" pitchFamily="34" charset="-122"/>
                <a:ea typeface="Arial Unicode MS" pitchFamily="34" charset="-122"/>
                <a:cs typeface="Arial Unicode MS" pitchFamily="34" charset="-122"/>
              </a:rPr>
              <a:t> </a:t>
            </a:r>
            <a:r>
              <a:rPr lang="zh-CN" altLang="en-US" b="1" dirty="0">
                <a:latin typeface="Arial Unicode MS" pitchFamily="34" charset="-122"/>
                <a:ea typeface="Arial Unicode MS" pitchFamily="34" charset="-122"/>
                <a:cs typeface="Arial Unicode MS" pitchFamily="34" charset="-122"/>
              </a:rPr>
              <a:t>和 </a:t>
            </a:r>
            <a:r>
              <a:rPr lang="en-US" altLang="zh-CN" b="1" dirty="0">
                <a:latin typeface="Arial Unicode MS" pitchFamily="34" charset="-122"/>
                <a:ea typeface="Arial Unicode MS" pitchFamily="34" charset="-122"/>
                <a:cs typeface="Arial Unicode MS" pitchFamily="34" charset="-122"/>
              </a:rPr>
              <a:t>Vector</a:t>
            </a:r>
            <a:endParaRPr lang="zh-CN" altLang="en-US" b="1"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899886" y="1872344"/>
            <a:ext cx="8718308" cy="3500310"/>
          </a:xfrm>
        </p:spPr>
        <p:txBody>
          <a:bodyPr>
            <a:normAutofit/>
          </a:bodyPr>
          <a:lstStyle/>
          <a:p>
            <a:pPr marL="0" indent="0">
              <a:buNone/>
            </a:pPr>
            <a:r>
              <a:rPr lang="en-US" altLang="zh-CN" sz="2400" dirty="0" err="1">
                <a:latin typeface="Arial Unicode MS" pitchFamily="34" charset="-122"/>
                <a:ea typeface="Arial Unicode MS" pitchFamily="34" charset="-122"/>
                <a:cs typeface="Arial Unicode MS" pitchFamily="34" charset="-122"/>
              </a:rPr>
              <a:t>ArrayList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和 </a:t>
            </a:r>
            <a:r>
              <a:rPr lang="en-US" altLang="zh-CN" sz="2400" dirty="0">
                <a:latin typeface="Arial Unicode MS" pitchFamily="34" charset="-122"/>
                <a:ea typeface="Arial Unicode MS" pitchFamily="34" charset="-122"/>
                <a:cs typeface="Arial Unicode MS" pitchFamily="34" charset="-122"/>
              </a:rPr>
              <a:t>Vector </a:t>
            </a:r>
            <a:r>
              <a:rPr lang="zh-CN" altLang="en-US" sz="2400" dirty="0">
                <a:latin typeface="Arial Unicode MS" pitchFamily="34" charset="-122"/>
                <a:ea typeface="Arial Unicode MS" pitchFamily="34" charset="-122"/>
                <a:cs typeface="Arial Unicode MS" pitchFamily="34" charset="-122"/>
              </a:rPr>
              <a:t>是 </a:t>
            </a:r>
            <a:r>
              <a:rPr lang="en-US" altLang="zh-CN" sz="2400" dirty="0">
                <a:latin typeface="Arial Unicode MS" pitchFamily="34" charset="-122"/>
                <a:ea typeface="Arial Unicode MS" pitchFamily="34" charset="-122"/>
                <a:cs typeface="Arial Unicode MS" pitchFamily="34" charset="-122"/>
              </a:rPr>
              <a:t>List </a:t>
            </a:r>
            <a:r>
              <a:rPr lang="zh-CN" altLang="en-US" sz="2400" dirty="0">
                <a:latin typeface="Arial Unicode MS" pitchFamily="34" charset="-122"/>
                <a:ea typeface="Arial Unicode MS" pitchFamily="34" charset="-122"/>
                <a:cs typeface="Arial Unicode MS" pitchFamily="34" charset="-122"/>
              </a:rPr>
              <a:t>接口的两个典型实现</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zh-CN" altLang="en-US" sz="2400" dirty="0">
                <a:latin typeface="Arial Unicode MS" pitchFamily="34" charset="-122"/>
                <a:ea typeface="Arial Unicode MS" pitchFamily="34" charset="-122"/>
                <a:cs typeface="Arial Unicode MS" pitchFamily="34" charset="-122"/>
              </a:rPr>
              <a:t>区别：</a:t>
            </a:r>
            <a:endParaRPr lang="en-US" altLang="zh-CN" sz="2400" dirty="0">
              <a:latin typeface="Arial Unicode MS" pitchFamily="34" charset="-122"/>
              <a:ea typeface="Arial Unicode MS" pitchFamily="34" charset="-122"/>
              <a:cs typeface="Arial Unicode MS" pitchFamily="34" charset="-122"/>
            </a:endParaRPr>
          </a:p>
          <a:p>
            <a:pPr lvl="1"/>
            <a:r>
              <a:rPr lang="en-US" altLang="zh-CN" sz="2000" dirty="0">
                <a:latin typeface="Arial Unicode MS" pitchFamily="34" charset="-122"/>
                <a:ea typeface="Arial Unicode MS" pitchFamily="34" charset="-122"/>
                <a:cs typeface="Arial Unicode MS" pitchFamily="34" charset="-122"/>
              </a:rPr>
              <a:t>Vector</a:t>
            </a:r>
            <a:r>
              <a:rPr lang="zh-CN" altLang="en-US" sz="2000" dirty="0">
                <a:latin typeface="Arial Unicode MS" pitchFamily="34" charset="-122"/>
                <a:ea typeface="Arial Unicode MS" pitchFamily="34" charset="-122"/>
                <a:cs typeface="Arial Unicode MS" pitchFamily="34" charset="-122"/>
              </a:rPr>
              <a:t>是一个古老的集合，通常建议使用 </a:t>
            </a:r>
            <a:r>
              <a:rPr lang="en-US" altLang="zh-CN" sz="2000" dirty="0" err="1">
                <a:latin typeface="Arial Unicode MS" pitchFamily="34" charset="-122"/>
                <a:ea typeface="Arial Unicode MS" pitchFamily="34" charset="-122"/>
                <a:cs typeface="Arial Unicode MS" pitchFamily="34" charset="-122"/>
              </a:rPr>
              <a:t>ArrayList</a:t>
            </a:r>
            <a:endParaRPr lang="en-US" altLang="zh-CN" sz="2000" dirty="0">
              <a:latin typeface="Arial Unicode MS" pitchFamily="34" charset="-122"/>
              <a:ea typeface="Arial Unicode MS" pitchFamily="34" charset="-122"/>
              <a:cs typeface="Arial Unicode MS" pitchFamily="34" charset="-122"/>
            </a:endParaRPr>
          </a:p>
          <a:p>
            <a:pPr lvl="1"/>
            <a:r>
              <a:rPr lang="en-US" altLang="zh-CN" sz="2000" dirty="0" err="1">
                <a:latin typeface="Arial Unicode MS" pitchFamily="34" charset="-122"/>
                <a:ea typeface="Arial Unicode MS" pitchFamily="34" charset="-122"/>
                <a:cs typeface="Arial Unicode MS" pitchFamily="34" charset="-122"/>
              </a:rPr>
              <a:t>ArrayList</a:t>
            </a:r>
            <a:r>
              <a:rPr lang="en-US" altLang="zh-CN" sz="2000" dirty="0">
                <a:latin typeface="Arial Unicode MS" pitchFamily="34" charset="-122"/>
                <a:ea typeface="Arial Unicode MS" pitchFamily="34" charset="-122"/>
                <a:cs typeface="Arial Unicode MS" pitchFamily="34" charset="-122"/>
              </a:rPr>
              <a:t> </a:t>
            </a:r>
            <a:r>
              <a:rPr lang="zh-CN" altLang="en-US" sz="2000" dirty="0">
                <a:latin typeface="Arial Unicode MS" pitchFamily="34" charset="-122"/>
                <a:ea typeface="Arial Unicode MS" pitchFamily="34" charset="-122"/>
                <a:cs typeface="Arial Unicode MS" pitchFamily="34" charset="-122"/>
              </a:rPr>
              <a:t>是线程不安全的，而 </a:t>
            </a:r>
            <a:r>
              <a:rPr lang="en-US" altLang="zh-CN" sz="2000" dirty="0">
                <a:latin typeface="Arial Unicode MS" pitchFamily="34" charset="-122"/>
                <a:ea typeface="Arial Unicode MS" pitchFamily="34" charset="-122"/>
                <a:cs typeface="Arial Unicode MS" pitchFamily="34" charset="-122"/>
              </a:rPr>
              <a:t>Vector </a:t>
            </a:r>
            <a:r>
              <a:rPr lang="zh-CN" altLang="en-US" sz="2000" dirty="0">
                <a:latin typeface="Arial Unicode MS" pitchFamily="34" charset="-122"/>
                <a:ea typeface="Arial Unicode MS" pitchFamily="34" charset="-122"/>
                <a:cs typeface="Arial Unicode MS" pitchFamily="34" charset="-122"/>
              </a:rPr>
              <a:t>是线程安全的。</a:t>
            </a:r>
            <a:endParaRPr lang="en-US" altLang="zh-CN" sz="2000" dirty="0">
              <a:latin typeface="Arial Unicode MS" pitchFamily="34" charset="-122"/>
              <a:ea typeface="Arial Unicode MS" pitchFamily="34" charset="-122"/>
              <a:cs typeface="Arial Unicode MS" pitchFamily="34" charset="-122"/>
            </a:endParaRPr>
          </a:p>
          <a:p>
            <a:pPr lvl="1"/>
            <a:r>
              <a:rPr lang="zh-CN" altLang="en-US" sz="2000" dirty="0">
                <a:latin typeface="Arial Unicode MS" pitchFamily="34" charset="-122"/>
                <a:ea typeface="Arial Unicode MS" pitchFamily="34" charset="-122"/>
                <a:cs typeface="Arial Unicode MS" pitchFamily="34" charset="-122"/>
              </a:rPr>
              <a:t>即使为保证 </a:t>
            </a:r>
            <a:r>
              <a:rPr lang="en-US" altLang="zh-CN" sz="2000" dirty="0">
                <a:latin typeface="Arial Unicode MS" pitchFamily="34" charset="-122"/>
                <a:ea typeface="Arial Unicode MS" pitchFamily="34" charset="-122"/>
                <a:cs typeface="Arial Unicode MS" pitchFamily="34" charset="-122"/>
              </a:rPr>
              <a:t>List </a:t>
            </a:r>
            <a:r>
              <a:rPr lang="zh-CN" altLang="en-US" sz="2000" dirty="0">
                <a:latin typeface="Arial Unicode MS" pitchFamily="34" charset="-122"/>
                <a:ea typeface="Arial Unicode MS" pitchFamily="34" charset="-122"/>
                <a:cs typeface="Arial Unicode MS" pitchFamily="34" charset="-122"/>
              </a:rPr>
              <a:t>集合线程安全，也不推荐使用 </a:t>
            </a:r>
            <a:r>
              <a:rPr lang="en-US" altLang="zh-CN" sz="2000" dirty="0">
                <a:latin typeface="Arial Unicode MS" pitchFamily="34" charset="-122"/>
                <a:ea typeface="Arial Unicode MS" pitchFamily="34" charset="-122"/>
                <a:cs typeface="Arial Unicode MS" pitchFamily="34" charset="-122"/>
              </a:rPr>
              <a:t>Vector</a:t>
            </a:r>
          </a:p>
        </p:txBody>
      </p:sp>
    </p:spTree>
    <p:extLst>
      <p:ext uri="{BB962C8B-B14F-4D97-AF65-F5344CB8AC3E}">
        <p14:creationId xmlns:p14="http://schemas.microsoft.com/office/powerpoint/2010/main" val="185491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1030" y="487805"/>
            <a:ext cx="8229600" cy="857256"/>
          </a:xfrm>
        </p:spPr>
        <p:txBody>
          <a:bodyPr/>
          <a:lstStyle/>
          <a:p>
            <a:r>
              <a:rPr lang="en-US" altLang="zh-CN" b="1" dirty="0">
                <a:latin typeface="Arial Unicode MS" pitchFamily="34" charset="-122"/>
                <a:ea typeface="Arial Unicode MS" pitchFamily="34" charset="-122"/>
                <a:cs typeface="Arial Unicode MS" pitchFamily="34" charset="-122"/>
              </a:rPr>
              <a:t>Map</a:t>
            </a:r>
            <a:endParaRPr lang="zh-CN" altLang="en-US" b="1"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943429" y="1494971"/>
            <a:ext cx="8805957" cy="3718589"/>
          </a:xfrm>
        </p:spPr>
        <p:txBody>
          <a:bodyPr>
            <a:normAutofit/>
          </a:bodyPr>
          <a:lstStyle/>
          <a:p>
            <a:pPr marL="0" indent="0">
              <a:buNone/>
            </a:pPr>
            <a:r>
              <a:rPr lang="en-US" altLang="zh-CN" dirty="0">
                <a:latin typeface="Arial Unicode MS" pitchFamily="34" charset="-122"/>
                <a:ea typeface="Arial Unicode MS" pitchFamily="34" charset="-122"/>
                <a:cs typeface="Arial Unicode MS" pitchFamily="34" charset="-122"/>
              </a:rPr>
              <a:t>Map </a:t>
            </a:r>
            <a:r>
              <a:rPr lang="zh-CN" altLang="en-US" dirty="0">
                <a:latin typeface="Arial Unicode MS" pitchFamily="34" charset="-122"/>
                <a:ea typeface="Arial Unicode MS" pitchFamily="34" charset="-122"/>
                <a:cs typeface="Arial Unicode MS" pitchFamily="34" charset="-122"/>
              </a:rPr>
              <a:t>用于保存具有映射关系的数据，因此 </a:t>
            </a:r>
            <a:r>
              <a:rPr lang="en-US" altLang="zh-CN" dirty="0">
                <a:latin typeface="Arial Unicode MS" pitchFamily="34" charset="-122"/>
                <a:ea typeface="Arial Unicode MS" pitchFamily="34" charset="-122"/>
                <a:cs typeface="Arial Unicode MS" pitchFamily="34" charset="-122"/>
              </a:rPr>
              <a:t>Map </a:t>
            </a:r>
            <a:r>
              <a:rPr lang="zh-CN" altLang="en-US" dirty="0">
                <a:latin typeface="Arial Unicode MS" pitchFamily="34" charset="-122"/>
                <a:ea typeface="Arial Unicode MS" pitchFamily="34" charset="-122"/>
                <a:cs typeface="Arial Unicode MS" pitchFamily="34" charset="-122"/>
              </a:rPr>
              <a:t>集合里保存着两组值，一组值用于保存 </a:t>
            </a:r>
            <a:r>
              <a:rPr lang="en-US" altLang="zh-CN" dirty="0">
                <a:latin typeface="Arial Unicode MS" pitchFamily="34" charset="-122"/>
                <a:ea typeface="Arial Unicode MS" pitchFamily="34" charset="-122"/>
                <a:cs typeface="Arial Unicode MS" pitchFamily="34" charset="-122"/>
              </a:rPr>
              <a:t>Map </a:t>
            </a:r>
            <a:r>
              <a:rPr lang="zh-CN" altLang="en-US" dirty="0">
                <a:latin typeface="Arial Unicode MS" pitchFamily="34" charset="-122"/>
                <a:ea typeface="Arial Unicode MS" pitchFamily="34" charset="-122"/>
                <a:cs typeface="Arial Unicode MS" pitchFamily="34" charset="-122"/>
              </a:rPr>
              <a:t>里的 </a:t>
            </a:r>
            <a:r>
              <a:rPr lang="en-US" altLang="zh-CN" dirty="0">
                <a:latin typeface="Arial Unicode MS" pitchFamily="34" charset="-122"/>
                <a:ea typeface="Arial Unicode MS" pitchFamily="34" charset="-122"/>
                <a:cs typeface="Arial Unicode MS" pitchFamily="34" charset="-122"/>
              </a:rPr>
              <a:t>Key</a:t>
            </a:r>
            <a:r>
              <a:rPr lang="zh-CN" altLang="en-US" dirty="0">
                <a:latin typeface="Arial Unicode MS" pitchFamily="34" charset="-122"/>
                <a:ea typeface="Arial Unicode MS" pitchFamily="34" charset="-122"/>
                <a:cs typeface="Arial Unicode MS" pitchFamily="34" charset="-122"/>
              </a:rPr>
              <a:t>，另外一组用于保存 </a:t>
            </a:r>
            <a:r>
              <a:rPr lang="en-US" altLang="zh-CN" dirty="0">
                <a:latin typeface="Arial Unicode MS" pitchFamily="34" charset="-122"/>
                <a:ea typeface="Arial Unicode MS" pitchFamily="34" charset="-122"/>
                <a:cs typeface="Arial Unicode MS" pitchFamily="34" charset="-122"/>
              </a:rPr>
              <a:t>Map </a:t>
            </a:r>
            <a:r>
              <a:rPr lang="zh-CN" altLang="en-US" dirty="0">
                <a:latin typeface="Arial Unicode MS" pitchFamily="34" charset="-122"/>
                <a:ea typeface="Arial Unicode MS" pitchFamily="34" charset="-122"/>
                <a:cs typeface="Arial Unicode MS" pitchFamily="34" charset="-122"/>
              </a:rPr>
              <a:t>里的 </a:t>
            </a:r>
            <a:r>
              <a:rPr lang="en-US" altLang="zh-CN" dirty="0">
                <a:latin typeface="Arial Unicode MS" pitchFamily="34" charset="-122"/>
                <a:ea typeface="Arial Unicode MS" pitchFamily="34" charset="-122"/>
                <a:cs typeface="Arial Unicode MS" pitchFamily="34" charset="-122"/>
              </a:rPr>
              <a:t>Value</a:t>
            </a:r>
          </a:p>
          <a:p>
            <a:pPr marL="0" indent="0">
              <a:buNone/>
            </a:pPr>
            <a:r>
              <a:rPr lang="en-US" altLang="zh-CN" dirty="0">
                <a:latin typeface="Arial Unicode MS" pitchFamily="34" charset="-122"/>
                <a:ea typeface="Arial Unicode MS" pitchFamily="34" charset="-122"/>
                <a:cs typeface="Arial Unicode MS" pitchFamily="34" charset="-122"/>
              </a:rPr>
              <a:t>Map </a:t>
            </a:r>
            <a:r>
              <a:rPr lang="zh-CN" altLang="en-US" dirty="0">
                <a:latin typeface="Arial Unicode MS" pitchFamily="34" charset="-122"/>
                <a:ea typeface="Arial Unicode MS" pitchFamily="34" charset="-122"/>
                <a:cs typeface="Arial Unicode MS" pitchFamily="34" charset="-122"/>
              </a:rPr>
              <a:t>中的 </a:t>
            </a:r>
            <a:r>
              <a:rPr lang="en-US" altLang="zh-CN" dirty="0">
                <a:latin typeface="Arial Unicode MS" pitchFamily="34" charset="-122"/>
                <a:ea typeface="Arial Unicode MS" pitchFamily="34" charset="-122"/>
                <a:cs typeface="Arial Unicode MS" pitchFamily="34" charset="-122"/>
              </a:rPr>
              <a:t>key </a:t>
            </a:r>
            <a:r>
              <a:rPr lang="zh-CN" altLang="en-US" dirty="0">
                <a:latin typeface="Arial Unicode MS" pitchFamily="34" charset="-122"/>
                <a:ea typeface="Arial Unicode MS" pitchFamily="34" charset="-122"/>
                <a:cs typeface="Arial Unicode MS" pitchFamily="34" charset="-122"/>
              </a:rPr>
              <a:t>和  </a:t>
            </a:r>
            <a:r>
              <a:rPr lang="en-US" altLang="zh-CN" dirty="0">
                <a:latin typeface="Arial Unicode MS" pitchFamily="34" charset="-122"/>
                <a:ea typeface="Arial Unicode MS" pitchFamily="34" charset="-122"/>
                <a:cs typeface="Arial Unicode MS" pitchFamily="34" charset="-122"/>
              </a:rPr>
              <a:t>value </a:t>
            </a:r>
            <a:r>
              <a:rPr lang="zh-CN" altLang="en-US" dirty="0">
                <a:latin typeface="Arial Unicode MS" pitchFamily="34" charset="-122"/>
                <a:ea typeface="Arial Unicode MS" pitchFamily="34" charset="-122"/>
                <a:cs typeface="Arial Unicode MS" pitchFamily="34" charset="-122"/>
              </a:rPr>
              <a:t>都可以是任何引用类型的数据</a:t>
            </a:r>
            <a:endParaRPr lang="en-US" altLang="zh-CN" dirty="0">
              <a:latin typeface="Arial Unicode MS" pitchFamily="34" charset="-122"/>
              <a:ea typeface="Arial Unicode MS" pitchFamily="34" charset="-122"/>
              <a:cs typeface="Arial Unicode MS" pitchFamily="34" charset="-122"/>
            </a:endParaRPr>
          </a:p>
          <a:p>
            <a:pPr marL="0" indent="0">
              <a:buNone/>
            </a:pPr>
            <a:r>
              <a:rPr lang="en-US" altLang="zh-CN" b="1" dirty="0">
                <a:latin typeface="Arial Unicode MS" pitchFamily="34" charset="-122"/>
                <a:ea typeface="Arial Unicode MS" pitchFamily="34" charset="-122"/>
                <a:cs typeface="Arial Unicode MS" pitchFamily="34" charset="-122"/>
              </a:rPr>
              <a:t>Map </a:t>
            </a:r>
            <a:r>
              <a:rPr lang="zh-CN" altLang="en-US" b="1" dirty="0">
                <a:latin typeface="Arial Unicode MS" pitchFamily="34" charset="-122"/>
                <a:ea typeface="Arial Unicode MS" pitchFamily="34" charset="-122"/>
                <a:cs typeface="Arial Unicode MS" pitchFamily="34" charset="-122"/>
              </a:rPr>
              <a:t>中的 </a:t>
            </a:r>
            <a:r>
              <a:rPr lang="en-US" altLang="zh-CN" b="1" dirty="0">
                <a:latin typeface="Arial Unicode MS" pitchFamily="34" charset="-122"/>
                <a:ea typeface="Arial Unicode MS" pitchFamily="34" charset="-122"/>
                <a:cs typeface="Arial Unicode MS" pitchFamily="34" charset="-122"/>
              </a:rPr>
              <a:t>Key </a:t>
            </a:r>
            <a:r>
              <a:rPr lang="zh-CN" altLang="en-US" b="1" dirty="0">
                <a:latin typeface="Arial Unicode MS" pitchFamily="34" charset="-122"/>
                <a:ea typeface="Arial Unicode MS" pitchFamily="34" charset="-122"/>
                <a:cs typeface="Arial Unicode MS" pitchFamily="34" charset="-122"/>
              </a:rPr>
              <a:t>不允许重复</a:t>
            </a:r>
            <a:r>
              <a:rPr lang="zh-CN" altLang="en-US" dirty="0">
                <a:latin typeface="Arial Unicode MS" pitchFamily="34" charset="-122"/>
                <a:ea typeface="Arial Unicode MS" pitchFamily="34" charset="-122"/>
                <a:cs typeface="Arial Unicode MS" pitchFamily="34" charset="-122"/>
              </a:rPr>
              <a:t>，即同一个 </a:t>
            </a:r>
            <a:r>
              <a:rPr lang="en-US" altLang="zh-CN" dirty="0">
                <a:latin typeface="Arial Unicode MS" pitchFamily="34" charset="-122"/>
                <a:ea typeface="Arial Unicode MS" pitchFamily="34" charset="-122"/>
                <a:cs typeface="Arial Unicode MS" pitchFamily="34" charset="-122"/>
              </a:rPr>
              <a:t>Map </a:t>
            </a:r>
            <a:r>
              <a:rPr lang="zh-CN" altLang="en-US" dirty="0">
                <a:latin typeface="Arial Unicode MS" pitchFamily="34" charset="-122"/>
                <a:ea typeface="Arial Unicode MS" pitchFamily="34" charset="-122"/>
                <a:cs typeface="Arial Unicode MS" pitchFamily="34" charset="-122"/>
              </a:rPr>
              <a:t>对象的任何两个 </a:t>
            </a:r>
            <a:r>
              <a:rPr lang="en-US" altLang="zh-CN" dirty="0">
                <a:latin typeface="Arial Unicode MS" pitchFamily="34" charset="-122"/>
                <a:ea typeface="Arial Unicode MS" pitchFamily="34" charset="-122"/>
                <a:cs typeface="Arial Unicode MS" pitchFamily="34" charset="-122"/>
              </a:rPr>
              <a:t>Key </a:t>
            </a:r>
            <a:r>
              <a:rPr lang="zh-CN" altLang="en-US" dirty="0">
                <a:latin typeface="Arial Unicode MS" pitchFamily="34" charset="-122"/>
                <a:ea typeface="Arial Unicode MS" pitchFamily="34" charset="-122"/>
                <a:cs typeface="Arial Unicode MS" pitchFamily="34" charset="-122"/>
              </a:rPr>
              <a:t>通过 </a:t>
            </a:r>
            <a:r>
              <a:rPr lang="en-US" altLang="zh-CN" dirty="0">
                <a:latin typeface="Arial Unicode MS" pitchFamily="34" charset="-122"/>
                <a:ea typeface="Arial Unicode MS" pitchFamily="34" charset="-122"/>
                <a:cs typeface="Arial Unicode MS" pitchFamily="34" charset="-122"/>
              </a:rPr>
              <a:t>equals </a:t>
            </a:r>
            <a:r>
              <a:rPr lang="zh-CN" altLang="en-US" dirty="0">
                <a:latin typeface="Arial Unicode MS" pitchFamily="34" charset="-122"/>
                <a:ea typeface="Arial Unicode MS" pitchFamily="34" charset="-122"/>
                <a:cs typeface="Arial Unicode MS" pitchFamily="34" charset="-122"/>
              </a:rPr>
              <a:t>方法比较中返回 </a:t>
            </a:r>
            <a:r>
              <a:rPr lang="en-US" altLang="zh-CN" dirty="0">
                <a:latin typeface="Arial Unicode MS" pitchFamily="34" charset="-122"/>
                <a:ea typeface="Arial Unicode MS" pitchFamily="34" charset="-122"/>
                <a:cs typeface="Arial Unicode MS" pitchFamily="34" charset="-122"/>
              </a:rPr>
              <a:t>false</a:t>
            </a:r>
          </a:p>
          <a:p>
            <a:pPr marL="0" indent="0">
              <a:buNone/>
            </a:pPr>
            <a:r>
              <a:rPr lang="en-US" altLang="zh-CN" dirty="0">
                <a:latin typeface="Arial Unicode MS" pitchFamily="34" charset="-122"/>
                <a:ea typeface="Arial Unicode MS" pitchFamily="34" charset="-122"/>
                <a:cs typeface="Arial Unicode MS" pitchFamily="34" charset="-122"/>
              </a:rPr>
              <a:t>Key </a:t>
            </a:r>
            <a:r>
              <a:rPr lang="zh-CN" altLang="en-US" dirty="0">
                <a:latin typeface="Arial Unicode MS" pitchFamily="34" charset="-122"/>
                <a:ea typeface="Arial Unicode MS" pitchFamily="34" charset="-122"/>
                <a:cs typeface="Arial Unicode MS" pitchFamily="34" charset="-122"/>
              </a:rPr>
              <a:t>和 </a:t>
            </a:r>
            <a:r>
              <a:rPr lang="en-US" altLang="zh-CN" dirty="0">
                <a:latin typeface="Arial Unicode MS" pitchFamily="34" charset="-122"/>
                <a:ea typeface="Arial Unicode MS" pitchFamily="34" charset="-122"/>
                <a:cs typeface="Arial Unicode MS" pitchFamily="34" charset="-122"/>
              </a:rPr>
              <a:t>Value </a:t>
            </a:r>
            <a:r>
              <a:rPr lang="zh-CN" altLang="en-US" dirty="0">
                <a:latin typeface="Arial Unicode MS" pitchFamily="34" charset="-122"/>
                <a:ea typeface="Arial Unicode MS" pitchFamily="34" charset="-122"/>
                <a:cs typeface="Arial Unicode MS" pitchFamily="34" charset="-122"/>
              </a:rPr>
              <a:t>之间存在单向一对一关系，即通过指定的 </a:t>
            </a:r>
            <a:r>
              <a:rPr lang="en-US" altLang="zh-CN" dirty="0">
                <a:latin typeface="Arial Unicode MS" pitchFamily="34" charset="-122"/>
                <a:ea typeface="Arial Unicode MS" pitchFamily="34" charset="-122"/>
                <a:cs typeface="Arial Unicode MS" pitchFamily="34" charset="-122"/>
              </a:rPr>
              <a:t>Key </a:t>
            </a:r>
            <a:r>
              <a:rPr lang="zh-CN" altLang="en-US" dirty="0">
                <a:latin typeface="Arial Unicode MS" pitchFamily="34" charset="-122"/>
                <a:ea typeface="Arial Unicode MS" pitchFamily="34" charset="-122"/>
                <a:cs typeface="Arial Unicode MS" pitchFamily="34" charset="-122"/>
              </a:rPr>
              <a:t>总能找到唯一的，确定的 </a:t>
            </a:r>
            <a:r>
              <a:rPr lang="en-US" altLang="zh-CN" dirty="0">
                <a:latin typeface="Arial Unicode MS" pitchFamily="34" charset="-122"/>
                <a:ea typeface="Arial Unicode MS" pitchFamily="34" charset="-122"/>
                <a:cs typeface="Arial Unicode MS" pitchFamily="34" charset="-122"/>
              </a:rPr>
              <a:t>Value</a:t>
            </a:r>
            <a:r>
              <a:rPr lang="zh-CN" altLang="en-US" dirty="0">
                <a:latin typeface="Arial Unicode MS" pitchFamily="34" charset="-122"/>
                <a:ea typeface="Arial Unicode MS" pitchFamily="34" charset="-122"/>
                <a:cs typeface="Arial Unicode MS" pitchFamily="34" charset="-122"/>
              </a:rPr>
              <a:t>。</a:t>
            </a:r>
          </a:p>
        </p:txBody>
      </p:sp>
    </p:spTree>
    <p:extLst>
      <p:ext uri="{BB962C8B-B14F-4D97-AF65-F5344CB8AC3E}">
        <p14:creationId xmlns:p14="http://schemas.microsoft.com/office/powerpoint/2010/main" val="564133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9232" y="471470"/>
            <a:ext cx="8643553" cy="785818"/>
          </a:xfrm>
        </p:spPr>
        <p:txBody>
          <a:bodyPr/>
          <a:lstStyle/>
          <a:p>
            <a:r>
              <a:rPr lang="en-US" altLang="zh-CN" b="1" dirty="0">
                <a:latin typeface="Arial Unicode MS" pitchFamily="34" charset="-122"/>
                <a:ea typeface="Arial Unicode MS" pitchFamily="34" charset="-122"/>
                <a:cs typeface="Arial Unicode MS" pitchFamily="34" charset="-122"/>
              </a:rPr>
              <a:t>Map </a:t>
            </a:r>
            <a:r>
              <a:rPr lang="zh-CN" altLang="en-US" b="1" dirty="0">
                <a:latin typeface="Arial Unicode MS" pitchFamily="34" charset="-122"/>
                <a:ea typeface="Arial Unicode MS" pitchFamily="34" charset="-122"/>
                <a:cs typeface="Arial Unicode MS" pitchFamily="34" charset="-122"/>
              </a:rPr>
              <a:t>接口与</a:t>
            </a:r>
            <a:r>
              <a:rPr lang="en-US" altLang="zh-CN" b="1" dirty="0">
                <a:latin typeface="Arial Unicode MS" pitchFamily="34" charset="-122"/>
                <a:ea typeface="Arial Unicode MS" pitchFamily="34" charset="-122"/>
                <a:cs typeface="Arial Unicode MS" pitchFamily="34" charset="-122"/>
              </a:rPr>
              <a:t>HashMap</a:t>
            </a:r>
            <a:r>
              <a:rPr lang="zh-CN" altLang="en-US" b="1" dirty="0">
                <a:latin typeface="Arial Unicode MS" pitchFamily="34" charset="-122"/>
                <a:ea typeface="Arial Unicode MS" pitchFamily="34" charset="-122"/>
                <a:cs typeface="Arial Unicode MS" pitchFamily="34" charset="-122"/>
              </a:rPr>
              <a:t>类</a:t>
            </a:r>
          </a:p>
        </p:txBody>
      </p:sp>
      <p:pic>
        <p:nvPicPr>
          <p:cNvPr id="5122" name="Picture 2"/>
          <p:cNvPicPr>
            <a:picLocks noChangeAspect="1" noChangeArrowheads="1"/>
          </p:cNvPicPr>
          <p:nvPr/>
        </p:nvPicPr>
        <p:blipFill>
          <a:blip r:embed="rId2" cstate="print"/>
          <a:srcRect/>
          <a:stretch>
            <a:fillRect/>
          </a:stretch>
        </p:blipFill>
        <p:spPr bwMode="auto">
          <a:xfrm>
            <a:off x="879232" y="1257288"/>
            <a:ext cx="9017992" cy="5086384"/>
          </a:xfrm>
          <a:prstGeom prst="rect">
            <a:avLst/>
          </a:prstGeom>
          <a:noFill/>
          <a:ln w="9525">
            <a:noFill/>
            <a:miter lim="800000"/>
            <a:headEnd/>
            <a:tailEnd/>
          </a:ln>
          <a:effectLst/>
        </p:spPr>
      </p:pic>
    </p:spTree>
    <p:extLst>
      <p:ext uri="{BB962C8B-B14F-4D97-AF65-F5344CB8AC3E}">
        <p14:creationId xmlns:p14="http://schemas.microsoft.com/office/powerpoint/2010/main" val="258038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2000" y="524801"/>
            <a:ext cx="8229600" cy="857256"/>
          </a:xfrm>
        </p:spPr>
        <p:txBody>
          <a:bodyPr/>
          <a:lstStyle/>
          <a:p>
            <a:r>
              <a:rPr lang="en-US" altLang="zh-CN" b="1" dirty="0" err="1">
                <a:latin typeface="Arial Unicode MS" pitchFamily="34" charset="-122"/>
                <a:ea typeface="Arial Unicode MS" pitchFamily="34" charset="-122"/>
                <a:cs typeface="Arial Unicode MS" pitchFamily="34" charset="-122"/>
              </a:rPr>
              <a:t>HashMap</a:t>
            </a:r>
            <a:r>
              <a:rPr lang="en-US" altLang="zh-CN" b="1" dirty="0">
                <a:latin typeface="Arial Unicode MS" pitchFamily="34" charset="-122"/>
                <a:ea typeface="Arial Unicode MS" pitchFamily="34" charset="-122"/>
                <a:cs typeface="Arial Unicode MS" pitchFamily="34" charset="-122"/>
              </a:rPr>
              <a:t> &amp; </a:t>
            </a:r>
            <a:r>
              <a:rPr lang="en-US" altLang="zh-CN" b="1" dirty="0" err="1">
                <a:latin typeface="Arial Unicode MS" pitchFamily="34" charset="-122"/>
                <a:ea typeface="Arial Unicode MS" pitchFamily="34" charset="-122"/>
                <a:cs typeface="Arial Unicode MS" pitchFamily="34" charset="-122"/>
              </a:rPr>
              <a:t>Hashtable</a:t>
            </a:r>
            <a:endParaRPr lang="zh-CN" altLang="en-US" b="1"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936172" y="1353456"/>
            <a:ext cx="8229600" cy="5141168"/>
          </a:xfrm>
        </p:spPr>
        <p:txBody>
          <a:bodyPr>
            <a:normAutofit/>
          </a:bodyPr>
          <a:lstStyle/>
          <a:p>
            <a:pPr marL="0" indent="0">
              <a:buNone/>
            </a:pPr>
            <a:r>
              <a:rPr lang="en-US" altLang="zh-CN" sz="2400" dirty="0" err="1">
                <a:latin typeface="Arial Unicode MS" pitchFamily="34" charset="-122"/>
                <a:ea typeface="Arial Unicode MS" pitchFamily="34" charset="-122"/>
                <a:cs typeface="Arial Unicode MS" pitchFamily="34" charset="-122"/>
              </a:rPr>
              <a:t>HashMap</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和 </a:t>
            </a:r>
            <a:r>
              <a:rPr lang="en-US" altLang="zh-CN" sz="2400" dirty="0" err="1">
                <a:latin typeface="Arial Unicode MS" pitchFamily="34" charset="-122"/>
                <a:ea typeface="Arial Unicode MS" pitchFamily="34" charset="-122"/>
                <a:cs typeface="Arial Unicode MS" pitchFamily="34" charset="-122"/>
              </a:rPr>
              <a:t>Hashtable</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是 </a:t>
            </a:r>
            <a:r>
              <a:rPr lang="en-US" altLang="zh-CN" sz="2400" dirty="0">
                <a:latin typeface="Arial Unicode MS" pitchFamily="34" charset="-122"/>
                <a:ea typeface="Arial Unicode MS" pitchFamily="34" charset="-122"/>
                <a:cs typeface="Arial Unicode MS" pitchFamily="34" charset="-122"/>
              </a:rPr>
              <a:t>Map </a:t>
            </a:r>
            <a:r>
              <a:rPr lang="zh-CN" altLang="en-US" sz="2400" dirty="0">
                <a:latin typeface="Arial Unicode MS" pitchFamily="34" charset="-122"/>
                <a:ea typeface="Arial Unicode MS" pitchFamily="34" charset="-122"/>
                <a:cs typeface="Arial Unicode MS" pitchFamily="34" charset="-122"/>
              </a:rPr>
              <a:t>接口的两个典型实现类</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zh-CN" altLang="en-US" sz="2400" dirty="0">
                <a:latin typeface="Arial Unicode MS" pitchFamily="34" charset="-122"/>
                <a:ea typeface="Arial Unicode MS" pitchFamily="34" charset="-122"/>
                <a:cs typeface="Arial Unicode MS" pitchFamily="34" charset="-122"/>
              </a:rPr>
              <a:t>区别：</a:t>
            </a:r>
            <a:endParaRPr lang="en-US" altLang="zh-CN" sz="2400" dirty="0">
              <a:latin typeface="Arial Unicode MS" pitchFamily="34" charset="-122"/>
              <a:ea typeface="Arial Unicode MS" pitchFamily="34" charset="-122"/>
              <a:cs typeface="Arial Unicode MS" pitchFamily="34" charset="-122"/>
            </a:endParaRPr>
          </a:p>
          <a:p>
            <a:pPr lvl="1"/>
            <a:r>
              <a:rPr lang="en-US" altLang="zh-CN" sz="2000" dirty="0" err="1">
                <a:latin typeface="Arial Unicode MS" pitchFamily="34" charset="-122"/>
                <a:ea typeface="Arial Unicode MS" pitchFamily="34" charset="-122"/>
                <a:cs typeface="Arial Unicode MS" pitchFamily="34" charset="-122"/>
              </a:rPr>
              <a:t>Hashtable</a:t>
            </a:r>
            <a:r>
              <a:rPr lang="en-US" altLang="zh-CN" sz="2000" dirty="0">
                <a:latin typeface="Arial Unicode MS" pitchFamily="34" charset="-122"/>
                <a:ea typeface="Arial Unicode MS" pitchFamily="34" charset="-122"/>
                <a:cs typeface="Arial Unicode MS" pitchFamily="34" charset="-122"/>
              </a:rPr>
              <a:t> </a:t>
            </a:r>
            <a:r>
              <a:rPr lang="zh-CN" altLang="en-US" sz="2000" dirty="0">
                <a:latin typeface="Arial Unicode MS" pitchFamily="34" charset="-122"/>
                <a:ea typeface="Arial Unicode MS" pitchFamily="34" charset="-122"/>
                <a:cs typeface="Arial Unicode MS" pitchFamily="34" charset="-122"/>
              </a:rPr>
              <a:t>是一个古老的 </a:t>
            </a:r>
            <a:r>
              <a:rPr lang="en-US" altLang="zh-CN" sz="2000" dirty="0">
                <a:latin typeface="Arial Unicode MS" pitchFamily="34" charset="-122"/>
                <a:ea typeface="Arial Unicode MS" pitchFamily="34" charset="-122"/>
                <a:cs typeface="Arial Unicode MS" pitchFamily="34" charset="-122"/>
              </a:rPr>
              <a:t>Map </a:t>
            </a:r>
            <a:r>
              <a:rPr lang="zh-CN" altLang="en-US" sz="2000" dirty="0">
                <a:latin typeface="Arial Unicode MS" pitchFamily="34" charset="-122"/>
                <a:ea typeface="Arial Unicode MS" pitchFamily="34" charset="-122"/>
                <a:cs typeface="Arial Unicode MS" pitchFamily="34" charset="-122"/>
              </a:rPr>
              <a:t>实现类，不建议使用</a:t>
            </a:r>
            <a:endParaRPr lang="en-US" altLang="zh-CN" sz="2000" dirty="0">
              <a:latin typeface="Arial Unicode MS" pitchFamily="34" charset="-122"/>
              <a:ea typeface="Arial Unicode MS" pitchFamily="34" charset="-122"/>
              <a:cs typeface="Arial Unicode MS" pitchFamily="34" charset="-122"/>
            </a:endParaRPr>
          </a:p>
          <a:p>
            <a:pPr lvl="1"/>
            <a:r>
              <a:rPr lang="en-US" altLang="zh-CN" sz="2000" dirty="0" err="1">
                <a:latin typeface="Arial Unicode MS" pitchFamily="34" charset="-122"/>
                <a:ea typeface="Arial Unicode MS" pitchFamily="34" charset="-122"/>
                <a:cs typeface="Arial Unicode MS" pitchFamily="34" charset="-122"/>
              </a:rPr>
              <a:t>Hashtable</a:t>
            </a:r>
            <a:r>
              <a:rPr lang="en-US" altLang="zh-CN" sz="2000" dirty="0">
                <a:latin typeface="Arial Unicode MS" pitchFamily="34" charset="-122"/>
                <a:ea typeface="Arial Unicode MS" pitchFamily="34" charset="-122"/>
                <a:cs typeface="Arial Unicode MS" pitchFamily="34" charset="-122"/>
              </a:rPr>
              <a:t> </a:t>
            </a:r>
            <a:r>
              <a:rPr lang="zh-CN" altLang="en-US" sz="2000" dirty="0">
                <a:latin typeface="Arial Unicode MS" pitchFamily="34" charset="-122"/>
                <a:ea typeface="Arial Unicode MS" pitchFamily="34" charset="-122"/>
                <a:cs typeface="Arial Unicode MS" pitchFamily="34" charset="-122"/>
              </a:rPr>
              <a:t>是一个线程安全的 </a:t>
            </a:r>
            <a:r>
              <a:rPr lang="en-US" altLang="zh-CN" sz="2000" dirty="0">
                <a:latin typeface="Arial Unicode MS" pitchFamily="34" charset="-122"/>
                <a:ea typeface="Arial Unicode MS" pitchFamily="34" charset="-122"/>
                <a:cs typeface="Arial Unicode MS" pitchFamily="34" charset="-122"/>
              </a:rPr>
              <a:t>Map </a:t>
            </a:r>
            <a:r>
              <a:rPr lang="zh-CN" altLang="en-US" sz="2000" dirty="0">
                <a:latin typeface="Arial Unicode MS" pitchFamily="34" charset="-122"/>
                <a:ea typeface="Arial Unicode MS" pitchFamily="34" charset="-122"/>
                <a:cs typeface="Arial Unicode MS" pitchFamily="34" charset="-122"/>
              </a:rPr>
              <a:t>实现，但 </a:t>
            </a:r>
            <a:r>
              <a:rPr lang="en-US" altLang="zh-CN" sz="2000" dirty="0" err="1">
                <a:latin typeface="Arial Unicode MS" pitchFamily="34" charset="-122"/>
                <a:ea typeface="Arial Unicode MS" pitchFamily="34" charset="-122"/>
                <a:cs typeface="Arial Unicode MS" pitchFamily="34" charset="-122"/>
              </a:rPr>
              <a:t>HashMap</a:t>
            </a:r>
            <a:r>
              <a:rPr lang="en-US" altLang="zh-CN" sz="2000" dirty="0">
                <a:latin typeface="Arial Unicode MS" pitchFamily="34" charset="-122"/>
                <a:ea typeface="Arial Unicode MS" pitchFamily="34" charset="-122"/>
                <a:cs typeface="Arial Unicode MS" pitchFamily="34" charset="-122"/>
              </a:rPr>
              <a:t> </a:t>
            </a:r>
            <a:r>
              <a:rPr lang="zh-CN" altLang="en-US" sz="2000" dirty="0">
                <a:latin typeface="Arial Unicode MS" pitchFamily="34" charset="-122"/>
                <a:ea typeface="Arial Unicode MS" pitchFamily="34" charset="-122"/>
                <a:cs typeface="Arial Unicode MS" pitchFamily="34" charset="-122"/>
              </a:rPr>
              <a:t>是线程不安全的。</a:t>
            </a:r>
            <a:endParaRPr lang="en-US" altLang="zh-CN" sz="2000" dirty="0">
              <a:latin typeface="Arial Unicode MS" pitchFamily="34" charset="-122"/>
              <a:ea typeface="Arial Unicode MS" pitchFamily="34" charset="-122"/>
              <a:cs typeface="Arial Unicode MS" pitchFamily="34" charset="-122"/>
            </a:endParaRPr>
          </a:p>
          <a:p>
            <a:pPr lvl="1"/>
            <a:r>
              <a:rPr lang="en-US" altLang="zh-CN" sz="2000" dirty="0" err="1">
                <a:latin typeface="Arial Unicode MS" pitchFamily="34" charset="-122"/>
                <a:ea typeface="Arial Unicode MS" pitchFamily="34" charset="-122"/>
                <a:cs typeface="Arial Unicode MS" pitchFamily="34" charset="-122"/>
              </a:rPr>
              <a:t>Hashtable</a:t>
            </a:r>
            <a:r>
              <a:rPr lang="en-US" altLang="zh-CN" sz="2000" dirty="0">
                <a:latin typeface="Arial Unicode MS" pitchFamily="34" charset="-122"/>
                <a:ea typeface="Arial Unicode MS" pitchFamily="34" charset="-122"/>
                <a:cs typeface="Arial Unicode MS" pitchFamily="34" charset="-122"/>
              </a:rPr>
              <a:t> </a:t>
            </a:r>
            <a:r>
              <a:rPr lang="zh-CN" altLang="en-US" sz="2000" dirty="0">
                <a:latin typeface="Arial Unicode MS" pitchFamily="34" charset="-122"/>
                <a:ea typeface="Arial Unicode MS" pitchFamily="34" charset="-122"/>
                <a:cs typeface="Arial Unicode MS" pitchFamily="34" charset="-122"/>
              </a:rPr>
              <a:t>不允许使用 </a:t>
            </a:r>
            <a:r>
              <a:rPr lang="en-US" altLang="zh-CN" sz="2000" dirty="0">
                <a:latin typeface="Arial Unicode MS" pitchFamily="34" charset="-122"/>
                <a:ea typeface="Arial Unicode MS" pitchFamily="34" charset="-122"/>
                <a:cs typeface="Arial Unicode MS" pitchFamily="34" charset="-122"/>
              </a:rPr>
              <a:t>null </a:t>
            </a:r>
            <a:r>
              <a:rPr lang="zh-CN" altLang="en-US" sz="2000" dirty="0">
                <a:latin typeface="Arial Unicode MS" pitchFamily="34" charset="-122"/>
                <a:ea typeface="Arial Unicode MS" pitchFamily="34" charset="-122"/>
                <a:cs typeface="Arial Unicode MS" pitchFamily="34" charset="-122"/>
              </a:rPr>
              <a:t>作为 </a:t>
            </a:r>
            <a:r>
              <a:rPr lang="en-US" altLang="zh-CN" sz="2000" dirty="0">
                <a:latin typeface="Arial Unicode MS" pitchFamily="34" charset="-122"/>
                <a:ea typeface="Arial Unicode MS" pitchFamily="34" charset="-122"/>
                <a:cs typeface="Arial Unicode MS" pitchFamily="34" charset="-122"/>
              </a:rPr>
              <a:t>key </a:t>
            </a:r>
            <a:r>
              <a:rPr lang="zh-CN" altLang="en-US" sz="2000" dirty="0">
                <a:latin typeface="Arial Unicode MS" pitchFamily="34" charset="-122"/>
                <a:ea typeface="Arial Unicode MS" pitchFamily="34" charset="-122"/>
                <a:cs typeface="Arial Unicode MS" pitchFamily="34" charset="-122"/>
              </a:rPr>
              <a:t>和 </a:t>
            </a:r>
            <a:r>
              <a:rPr lang="en-US" altLang="zh-CN" sz="2000" dirty="0">
                <a:latin typeface="Arial Unicode MS" pitchFamily="34" charset="-122"/>
                <a:ea typeface="Arial Unicode MS" pitchFamily="34" charset="-122"/>
                <a:cs typeface="Arial Unicode MS" pitchFamily="34" charset="-122"/>
              </a:rPr>
              <a:t>value</a:t>
            </a:r>
            <a:r>
              <a:rPr lang="zh-CN" altLang="en-US" sz="2000" dirty="0">
                <a:latin typeface="Arial Unicode MS" pitchFamily="34" charset="-122"/>
                <a:ea typeface="Arial Unicode MS" pitchFamily="34" charset="-122"/>
                <a:cs typeface="Arial Unicode MS" pitchFamily="34" charset="-122"/>
              </a:rPr>
              <a:t>，而 </a:t>
            </a:r>
            <a:r>
              <a:rPr lang="en-US" altLang="zh-CN" sz="2000" dirty="0" err="1">
                <a:latin typeface="Arial Unicode MS" pitchFamily="34" charset="-122"/>
                <a:ea typeface="Arial Unicode MS" pitchFamily="34" charset="-122"/>
                <a:cs typeface="Arial Unicode MS" pitchFamily="34" charset="-122"/>
              </a:rPr>
              <a:t>HashMap</a:t>
            </a:r>
            <a:r>
              <a:rPr lang="en-US" altLang="zh-CN" sz="2000" dirty="0">
                <a:latin typeface="Arial Unicode MS" pitchFamily="34" charset="-122"/>
                <a:ea typeface="Arial Unicode MS" pitchFamily="34" charset="-122"/>
                <a:cs typeface="Arial Unicode MS" pitchFamily="34" charset="-122"/>
              </a:rPr>
              <a:t> </a:t>
            </a:r>
            <a:r>
              <a:rPr lang="zh-CN" altLang="en-US" sz="2000" dirty="0">
                <a:latin typeface="Arial Unicode MS" pitchFamily="34" charset="-122"/>
                <a:ea typeface="Arial Unicode MS" pitchFamily="34" charset="-122"/>
                <a:cs typeface="Arial Unicode MS" pitchFamily="34" charset="-122"/>
              </a:rPr>
              <a:t>可以</a:t>
            </a:r>
            <a:endParaRPr lang="en-US" altLang="zh-CN" sz="2000" dirty="0">
              <a:latin typeface="Arial Unicode MS" pitchFamily="34" charset="-122"/>
              <a:ea typeface="Arial Unicode MS" pitchFamily="34" charset="-122"/>
              <a:cs typeface="Arial Unicode MS" pitchFamily="34" charset="-122"/>
            </a:endParaRPr>
          </a:p>
          <a:p>
            <a:pPr marL="0" indent="0">
              <a:buNone/>
            </a:pPr>
            <a:r>
              <a:rPr lang="zh-CN" altLang="en-US" sz="2400" dirty="0">
                <a:latin typeface="Arial Unicode MS" pitchFamily="34" charset="-122"/>
                <a:ea typeface="Arial Unicode MS" pitchFamily="34" charset="-122"/>
                <a:cs typeface="Arial Unicode MS" pitchFamily="34" charset="-122"/>
              </a:rPr>
              <a:t>与 </a:t>
            </a:r>
            <a:r>
              <a:rPr lang="en-US" altLang="zh-CN" sz="2400" dirty="0" err="1">
                <a:latin typeface="Arial Unicode MS" pitchFamily="34" charset="-122"/>
                <a:ea typeface="Arial Unicode MS" pitchFamily="34" charset="-122"/>
                <a:cs typeface="Arial Unicode MS" pitchFamily="34" charset="-122"/>
              </a:rPr>
              <a:t>HashSet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集合不能保证元素的顺序一样，</a:t>
            </a:r>
            <a:r>
              <a:rPr lang="en-US" altLang="zh-CN" sz="2400" dirty="0" err="1">
                <a:latin typeface="Arial Unicode MS" pitchFamily="34" charset="-122"/>
                <a:ea typeface="Arial Unicode MS" pitchFamily="34" charset="-122"/>
                <a:cs typeface="Arial Unicode MS" pitchFamily="34" charset="-122"/>
              </a:rPr>
              <a:t>Hashtable</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a:t>
            </a:r>
            <a:r>
              <a:rPr lang="en-US" altLang="zh-CN" sz="2400" dirty="0" err="1">
                <a:latin typeface="Arial Unicode MS" pitchFamily="34" charset="-122"/>
                <a:ea typeface="Arial Unicode MS" pitchFamily="34" charset="-122"/>
                <a:cs typeface="Arial Unicode MS" pitchFamily="34" charset="-122"/>
              </a:rPr>
              <a:t>HashMap</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也不能保证其中 </a:t>
            </a:r>
            <a:r>
              <a:rPr lang="en-US" altLang="zh-CN" sz="2400" dirty="0">
                <a:latin typeface="Arial Unicode MS" pitchFamily="34" charset="-122"/>
                <a:ea typeface="Arial Unicode MS" pitchFamily="34" charset="-122"/>
                <a:cs typeface="Arial Unicode MS" pitchFamily="34" charset="-122"/>
              </a:rPr>
              <a:t>key-value </a:t>
            </a:r>
            <a:r>
              <a:rPr lang="zh-CN" altLang="en-US" sz="2400" dirty="0">
                <a:latin typeface="Arial Unicode MS" pitchFamily="34" charset="-122"/>
                <a:ea typeface="Arial Unicode MS" pitchFamily="34" charset="-122"/>
                <a:cs typeface="Arial Unicode MS" pitchFamily="34" charset="-122"/>
              </a:rPr>
              <a:t>对的顺序</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err="1">
                <a:latin typeface="Arial Unicode MS" pitchFamily="34" charset="-122"/>
                <a:ea typeface="Arial Unicode MS" pitchFamily="34" charset="-122"/>
                <a:cs typeface="Arial Unicode MS" pitchFamily="34" charset="-122"/>
              </a:rPr>
              <a:t>Hashtable</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a:t>
            </a:r>
            <a:r>
              <a:rPr lang="en-US" altLang="zh-CN" sz="2400" dirty="0" err="1">
                <a:latin typeface="Arial Unicode MS" pitchFamily="34" charset="-122"/>
                <a:ea typeface="Arial Unicode MS" pitchFamily="34" charset="-122"/>
                <a:cs typeface="Arial Unicode MS" pitchFamily="34" charset="-122"/>
              </a:rPr>
              <a:t>HashMap</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判断两个 </a:t>
            </a:r>
            <a:r>
              <a:rPr lang="en-US" altLang="zh-CN" sz="2400" dirty="0">
                <a:latin typeface="Arial Unicode MS" pitchFamily="34" charset="-122"/>
                <a:ea typeface="Arial Unicode MS" pitchFamily="34" charset="-122"/>
                <a:cs typeface="Arial Unicode MS" pitchFamily="34" charset="-122"/>
              </a:rPr>
              <a:t>Key </a:t>
            </a:r>
            <a:r>
              <a:rPr lang="zh-CN" altLang="en-US" sz="2400" dirty="0">
                <a:latin typeface="Arial Unicode MS" pitchFamily="34" charset="-122"/>
                <a:ea typeface="Arial Unicode MS" pitchFamily="34" charset="-122"/>
                <a:cs typeface="Arial Unicode MS" pitchFamily="34" charset="-122"/>
              </a:rPr>
              <a:t>相等的标准是：两个 </a:t>
            </a:r>
            <a:r>
              <a:rPr lang="en-US" altLang="zh-CN" sz="2400" dirty="0">
                <a:latin typeface="Arial Unicode MS" pitchFamily="34" charset="-122"/>
                <a:ea typeface="Arial Unicode MS" pitchFamily="34" charset="-122"/>
                <a:cs typeface="Arial Unicode MS" pitchFamily="34" charset="-122"/>
              </a:rPr>
              <a:t>Key </a:t>
            </a:r>
            <a:r>
              <a:rPr lang="zh-CN" altLang="en-US" sz="2400" dirty="0">
                <a:latin typeface="Arial Unicode MS" pitchFamily="34" charset="-122"/>
                <a:ea typeface="Arial Unicode MS" pitchFamily="34" charset="-122"/>
                <a:cs typeface="Arial Unicode MS" pitchFamily="34" charset="-122"/>
              </a:rPr>
              <a:t>通过 </a:t>
            </a:r>
            <a:r>
              <a:rPr lang="en-US" altLang="zh-CN" sz="2400" dirty="0">
                <a:latin typeface="Arial Unicode MS" pitchFamily="34" charset="-122"/>
                <a:ea typeface="Arial Unicode MS" pitchFamily="34" charset="-122"/>
                <a:cs typeface="Arial Unicode MS" pitchFamily="34" charset="-122"/>
              </a:rPr>
              <a:t>equals </a:t>
            </a:r>
            <a:r>
              <a:rPr lang="zh-CN" altLang="en-US" sz="2400" dirty="0">
                <a:latin typeface="Arial Unicode MS" pitchFamily="34" charset="-122"/>
                <a:ea typeface="Arial Unicode MS" pitchFamily="34" charset="-122"/>
                <a:cs typeface="Arial Unicode MS" pitchFamily="34" charset="-122"/>
              </a:rPr>
              <a:t>方法返回 </a:t>
            </a:r>
            <a:r>
              <a:rPr lang="en-US" altLang="zh-CN" sz="2400" dirty="0">
                <a:latin typeface="Arial Unicode MS" pitchFamily="34" charset="-122"/>
                <a:ea typeface="Arial Unicode MS" pitchFamily="34" charset="-122"/>
                <a:cs typeface="Arial Unicode MS" pitchFamily="34" charset="-122"/>
              </a:rPr>
              <a:t>true</a:t>
            </a:r>
            <a:r>
              <a:rPr lang="zh-CN" altLang="en-US" sz="2400" dirty="0">
                <a:latin typeface="Arial Unicode MS" pitchFamily="34" charset="-122"/>
                <a:ea typeface="Arial Unicode MS" pitchFamily="34" charset="-122"/>
                <a:cs typeface="Arial Unicode MS" pitchFamily="34" charset="-122"/>
              </a:rPr>
              <a:t>，</a:t>
            </a:r>
            <a:r>
              <a:rPr lang="en-US" altLang="zh-CN" sz="2400" dirty="0" err="1">
                <a:latin typeface="Arial Unicode MS" pitchFamily="34" charset="-122"/>
                <a:ea typeface="Arial Unicode MS" pitchFamily="34" charset="-122"/>
                <a:cs typeface="Arial Unicode MS" pitchFamily="34" charset="-122"/>
              </a:rPr>
              <a:t>hashCode</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值也相等。</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err="1">
                <a:latin typeface="Arial Unicode MS" pitchFamily="34" charset="-122"/>
                <a:ea typeface="Arial Unicode MS" pitchFamily="34" charset="-122"/>
                <a:cs typeface="Arial Unicode MS" pitchFamily="34" charset="-122"/>
              </a:rPr>
              <a:t>Hashtable</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、相等的标准是：两个 </a:t>
            </a:r>
            <a:r>
              <a:rPr lang="en-US" altLang="zh-CN" sz="2400" dirty="0">
                <a:latin typeface="Arial Unicode MS" pitchFamily="34" charset="-122"/>
                <a:ea typeface="Arial Unicode MS" pitchFamily="34" charset="-122"/>
                <a:cs typeface="Arial Unicode MS" pitchFamily="34" charset="-122"/>
              </a:rPr>
              <a:t>Value </a:t>
            </a:r>
            <a:r>
              <a:rPr lang="zh-CN" altLang="en-US" sz="2400" dirty="0">
                <a:latin typeface="Arial Unicode MS" pitchFamily="34" charset="-122"/>
                <a:ea typeface="Arial Unicode MS" pitchFamily="34" charset="-122"/>
                <a:cs typeface="Arial Unicode MS" pitchFamily="34" charset="-122"/>
              </a:rPr>
              <a:t>通过 </a:t>
            </a:r>
            <a:r>
              <a:rPr lang="en-US" altLang="zh-CN" sz="2400" dirty="0" err="1">
                <a:latin typeface="Arial Unicode MS" pitchFamily="34" charset="-122"/>
                <a:ea typeface="Arial Unicode MS" pitchFamily="34" charset="-122"/>
                <a:cs typeface="Arial Unicode MS" pitchFamily="34" charset="-122"/>
              </a:rPr>
              <a:t>equalHashMap</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判断两个 </a:t>
            </a:r>
            <a:r>
              <a:rPr lang="en-US" altLang="zh-CN" sz="2400" dirty="0">
                <a:latin typeface="Arial Unicode MS" pitchFamily="34" charset="-122"/>
                <a:ea typeface="Arial Unicode MS" pitchFamily="34" charset="-122"/>
                <a:cs typeface="Arial Unicode MS" pitchFamily="34" charset="-122"/>
              </a:rPr>
              <a:t>Values </a:t>
            </a:r>
            <a:r>
              <a:rPr lang="zh-CN" altLang="en-US" sz="2400" dirty="0">
                <a:latin typeface="Arial Unicode MS" pitchFamily="34" charset="-122"/>
                <a:ea typeface="Arial Unicode MS" pitchFamily="34" charset="-122"/>
                <a:cs typeface="Arial Unicode MS" pitchFamily="34" charset="-122"/>
              </a:rPr>
              <a:t>方法返回 </a:t>
            </a:r>
            <a:r>
              <a:rPr lang="en-US" altLang="zh-CN" sz="2400" dirty="0">
                <a:latin typeface="Arial Unicode MS" pitchFamily="34" charset="-122"/>
                <a:ea typeface="Arial Unicode MS" pitchFamily="34" charset="-122"/>
                <a:cs typeface="Arial Unicode MS" pitchFamily="34" charset="-122"/>
              </a:rPr>
              <a:t>true</a:t>
            </a:r>
            <a:endParaRPr lang="zh-CN" altLang="en-US" sz="24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07763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5544" y="516835"/>
            <a:ext cx="8229600" cy="792088"/>
          </a:xfrm>
        </p:spPr>
        <p:txBody>
          <a:bodyPr/>
          <a:lstStyle/>
          <a:p>
            <a:r>
              <a:rPr lang="en-US" altLang="zh-CN" b="1" dirty="0" err="1">
                <a:latin typeface="Arial Unicode MS" pitchFamily="34" charset="-122"/>
                <a:ea typeface="Arial Unicode MS" pitchFamily="34" charset="-122"/>
                <a:cs typeface="Arial Unicode MS" pitchFamily="34" charset="-122"/>
              </a:rPr>
              <a:t>TreeMap</a:t>
            </a:r>
            <a:endParaRPr lang="zh-CN" altLang="en-US" b="1"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899886" y="1436914"/>
            <a:ext cx="9182766" cy="4683721"/>
          </a:xfrm>
        </p:spPr>
        <p:txBody>
          <a:bodyPr>
            <a:normAutofit/>
          </a:bodyPr>
          <a:lstStyle/>
          <a:p>
            <a:pPr marL="0" indent="0">
              <a:buNone/>
            </a:pPr>
            <a:r>
              <a:rPr lang="en-US" altLang="zh-CN" dirty="0" err="1">
                <a:latin typeface="Arial Unicode MS" pitchFamily="34" charset="-122"/>
                <a:ea typeface="Arial Unicode MS" pitchFamily="34" charset="-122"/>
                <a:cs typeface="Arial Unicode MS" pitchFamily="34" charset="-122"/>
              </a:rPr>
              <a:t>TreeMap</a:t>
            </a:r>
            <a:r>
              <a:rPr lang="en-US" altLang="zh-CN" dirty="0">
                <a:latin typeface="Arial Unicode MS" pitchFamily="34" charset="-122"/>
                <a:ea typeface="Arial Unicode MS" pitchFamily="34" charset="-122"/>
                <a:cs typeface="Arial Unicode MS" pitchFamily="34" charset="-122"/>
              </a:rPr>
              <a:t> </a:t>
            </a:r>
            <a:r>
              <a:rPr lang="zh-CN" altLang="en-US" dirty="0">
                <a:latin typeface="Arial Unicode MS" pitchFamily="34" charset="-122"/>
                <a:ea typeface="Arial Unicode MS" pitchFamily="34" charset="-122"/>
                <a:cs typeface="Arial Unicode MS" pitchFamily="34" charset="-122"/>
              </a:rPr>
              <a:t>存储 </a:t>
            </a:r>
            <a:r>
              <a:rPr lang="en-US" altLang="zh-CN" dirty="0">
                <a:latin typeface="Arial Unicode MS" pitchFamily="34" charset="-122"/>
                <a:ea typeface="Arial Unicode MS" pitchFamily="34" charset="-122"/>
                <a:cs typeface="Arial Unicode MS" pitchFamily="34" charset="-122"/>
              </a:rPr>
              <a:t>Key-Value </a:t>
            </a:r>
            <a:r>
              <a:rPr lang="zh-CN" altLang="en-US" dirty="0">
                <a:latin typeface="Arial Unicode MS" pitchFamily="34" charset="-122"/>
                <a:ea typeface="Arial Unicode MS" pitchFamily="34" charset="-122"/>
                <a:cs typeface="Arial Unicode MS" pitchFamily="34" charset="-122"/>
              </a:rPr>
              <a:t>对时，需要根据 </a:t>
            </a:r>
            <a:r>
              <a:rPr lang="en-US" altLang="zh-CN" dirty="0">
                <a:latin typeface="Arial Unicode MS" pitchFamily="34" charset="-122"/>
                <a:ea typeface="Arial Unicode MS" pitchFamily="34" charset="-122"/>
                <a:cs typeface="Arial Unicode MS" pitchFamily="34" charset="-122"/>
              </a:rPr>
              <a:t>Key </a:t>
            </a:r>
            <a:r>
              <a:rPr lang="zh-CN" altLang="en-US" dirty="0">
                <a:latin typeface="Arial Unicode MS" pitchFamily="34" charset="-122"/>
                <a:ea typeface="Arial Unicode MS" pitchFamily="34" charset="-122"/>
                <a:cs typeface="Arial Unicode MS" pitchFamily="34" charset="-122"/>
              </a:rPr>
              <a:t>对 </a:t>
            </a:r>
            <a:r>
              <a:rPr lang="en-US" altLang="zh-CN" dirty="0">
                <a:latin typeface="Arial Unicode MS" pitchFamily="34" charset="-122"/>
                <a:ea typeface="Arial Unicode MS" pitchFamily="34" charset="-122"/>
                <a:cs typeface="Arial Unicode MS" pitchFamily="34" charset="-122"/>
              </a:rPr>
              <a:t>key-value </a:t>
            </a:r>
            <a:r>
              <a:rPr lang="zh-CN" altLang="en-US" dirty="0">
                <a:latin typeface="Arial Unicode MS" pitchFamily="34" charset="-122"/>
                <a:ea typeface="Arial Unicode MS" pitchFamily="34" charset="-122"/>
                <a:cs typeface="Arial Unicode MS" pitchFamily="34" charset="-122"/>
              </a:rPr>
              <a:t>对进行排序。</a:t>
            </a:r>
            <a:r>
              <a:rPr lang="en-US" altLang="zh-CN" dirty="0" err="1">
                <a:latin typeface="Arial Unicode MS" pitchFamily="34" charset="-122"/>
                <a:ea typeface="Arial Unicode MS" pitchFamily="34" charset="-122"/>
                <a:cs typeface="Arial Unicode MS" pitchFamily="34" charset="-122"/>
              </a:rPr>
              <a:t>TreeMap</a:t>
            </a:r>
            <a:r>
              <a:rPr lang="en-US" altLang="zh-CN" dirty="0">
                <a:latin typeface="Arial Unicode MS" pitchFamily="34" charset="-122"/>
                <a:ea typeface="Arial Unicode MS" pitchFamily="34" charset="-122"/>
                <a:cs typeface="Arial Unicode MS" pitchFamily="34" charset="-122"/>
              </a:rPr>
              <a:t> </a:t>
            </a:r>
            <a:r>
              <a:rPr lang="zh-CN" altLang="en-US" dirty="0">
                <a:latin typeface="Arial Unicode MS" pitchFamily="34" charset="-122"/>
                <a:ea typeface="Arial Unicode MS" pitchFamily="34" charset="-122"/>
                <a:cs typeface="Arial Unicode MS" pitchFamily="34" charset="-122"/>
              </a:rPr>
              <a:t>可以保证所有的 </a:t>
            </a:r>
            <a:r>
              <a:rPr lang="en-US" altLang="zh-CN" dirty="0">
                <a:latin typeface="Arial Unicode MS" pitchFamily="34" charset="-122"/>
                <a:ea typeface="Arial Unicode MS" pitchFamily="34" charset="-122"/>
                <a:cs typeface="Arial Unicode MS" pitchFamily="34" charset="-122"/>
              </a:rPr>
              <a:t>Key-Value </a:t>
            </a:r>
            <a:r>
              <a:rPr lang="zh-CN" altLang="en-US" dirty="0">
                <a:latin typeface="Arial Unicode MS" pitchFamily="34" charset="-122"/>
                <a:ea typeface="Arial Unicode MS" pitchFamily="34" charset="-122"/>
                <a:cs typeface="Arial Unicode MS" pitchFamily="34" charset="-122"/>
              </a:rPr>
              <a:t>对处于有序状态。</a:t>
            </a:r>
            <a:endParaRPr lang="en-US" altLang="zh-CN" dirty="0">
              <a:latin typeface="Arial Unicode MS" pitchFamily="34" charset="-122"/>
              <a:ea typeface="Arial Unicode MS" pitchFamily="34" charset="-122"/>
              <a:cs typeface="Arial Unicode MS" pitchFamily="34" charset="-122"/>
            </a:endParaRPr>
          </a:p>
          <a:p>
            <a:pPr marL="0" indent="0">
              <a:buNone/>
            </a:pPr>
            <a:r>
              <a:rPr lang="en-US" altLang="zh-CN" dirty="0" err="1">
                <a:latin typeface="Arial Unicode MS" pitchFamily="34" charset="-122"/>
                <a:ea typeface="Arial Unicode MS" pitchFamily="34" charset="-122"/>
                <a:cs typeface="Arial Unicode MS" pitchFamily="34" charset="-122"/>
              </a:rPr>
              <a:t>TreeMap</a:t>
            </a:r>
            <a:r>
              <a:rPr lang="en-US" altLang="zh-CN" dirty="0">
                <a:latin typeface="Arial Unicode MS" pitchFamily="34" charset="-122"/>
                <a:ea typeface="Arial Unicode MS" pitchFamily="34" charset="-122"/>
                <a:cs typeface="Arial Unicode MS" pitchFamily="34" charset="-122"/>
              </a:rPr>
              <a:t> </a:t>
            </a:r>
            <a:r>
              <a:rPr lang="zh-CN" altLang="en-US" dirty="0">
                <a:latin typeface="Arial Unicode MS" pitchFamily="34" charset="-122"/>
                <a:ea typeface="Arial Unicode MS" pitchFamily="34" charset="-122"/>
                <a:cs typeface="Arial Unicode MS" pitchFamily="34" charset="-122"/>
              </a:rPr>
              <a:t>的 </a:t>
            </a:r>
            <a:r>
              <a:rPr lang="en-US" altLang="zh-CN" dirty="0">
                <a:latin typeface="Arial Unicode MS" pitchFamily="34" charset="-122"/>
                <a:ea typeface="Arial Unicode MS" pitchFamily="34" charset="-122"/>
                <a:cs typeface="Arial Unicode MS" pitchFamily="34" charset="-122"/>
              </a:rPr>
              <a:t>Key </a:t>
            </a:r>
            <a:r>
              <a:rPr lang="zh-CN" altLang="en-US" dirty="0">
                <a:latin typeface="Arial Unicode MS" pitchFamily="34" charset="-122"/>
                <a:ea typeface="Arial Unicode MS" pitchFamily="34" charset="-122"/>
                <a:cs typeface="Arial Unicode MS" pitchFamily="34" charset="-122"/>
              </a:rPr>
              <a:t>的排序：</a:t>
            </a:r>
            <a:endParaRPr lang="en-US" altLang="zh-CN" dirty="0">
              <a:latin typeface="Arial Unicode MS" pitchFamily="34" charset="-122"/>
              <a:ea typeface="Arial Unicode MS" pitchFamily="34" charset="-122"/>
              <a:cs typeface="Arial Unicode MS" pitchFamily="34" charset="-122"/>
            </a:endParaRPr>
          </a:p>
          <a:p>
            <a:pPr lvl="1"/>
            <a:r>
              <a:rPr lang="zh-CN" altLang="en-US" dirty="0">
                <a:latin typeface="Arial Unicode MS" pitchFamily="34" charset="-122"/>
                <a:ea typeface="Arial Unicode MS" pitchFamily="34" charset="-122"/>
                <a:cs typeface="Arial Unicode MS" pitchFamily="34" charset="-122"/>
              </a:rPr>
              <a:t>自然排序：</a:t>
            </a:r>
            <a:r>
              <a:rPr lang="en-US" altLang="zh-CN" dirty="0" err="1">
                <a:latin typeface="Arial Unicode MS" pitchFamily="34" charset="-122"/>
                <a:ea typeface="Arial Unicode MS" pitchFamily="34" charset="-122"/>
                <a:cs typeface="Arial Unicode MS" pitchFamily="34" charset="-122"/>
              </a:rPr>
              <a:t>TreeMap</a:t>
            </a:r>
            <a:r>
              <a:rPr lang="en-US" altLang="zh-CN" dirty="0">
                <a:latin typeface="Arial Unicode MS" pitchFamily="34" charset="-122"/>
                <a:ea typeface="Arial Unicode MS" pitchFamily="34" charset="-122"/>
                <a:cs typeface="Arial Unicode MS" pitchFamily="34" charset="-122"/>
              </a:rPr>
              <a:t> </a:t>
            </a:r>
            <a:r>
              <a:rPr lang="zh-CN" altLang="en-US" dirty="0">
                <a:latin typeface="Arial Unicode MS" pitchFamily="34" charset="-122"/>
                <a:ea typeface="Arial Unicode MS" pitchFamily="34" charset="-122"/>
                <a:cs typeface="Arial Unicode MS" pitchFamily="34" charset="-122"/>
              </a:rPr>
              <a:t>的所有的 </a:t>
            </a:r>
            <a:r>
              <a:rPr lang="en-US" altLang="zh-CN" dirty="0">
                <a:latin typeface="Arial Unicode MS" pitchFamily="34" charset="-122"/>
                <a:ea typeface="Arial Unicode MS" pitchFamily="34" charset="-122"/>
                <a:cs typeface="Arial Unicode MS" pitchFamily="34" charset="-122"/>
              </a:rPr>
              <a:t>Key </a:t>
            </a:r>
            <a:r>
              <a:rPr lang="zh-CN" altLang="en-US" dirty="0">
                <a:latin typeface="Arial Unicode MS" pitchFamily="34" charset="-122"/>
                <a:ea typeface="Arial Unicode MS" pitchFamily="34" charset="-122"/>
                <a:cs typeface="Arial Unicode MS" pitchFamily="34" charset="-122"/>
              </a:rPr>
              <a:t>必须实现 </a:t>
            </a:r>
            <a:r>
              <a:rPr lang="en-US" altLang="zh-CN" dirty="0">
                <a:latin typeface="Arial Unicode MS" pitchFamily="34" charset="-122"/>
                <a:ea typeface="Arial Unicode MS" pitchFamily="34" charset="-122"/>
                <a:cs typeface="Arial Unicode MS" pitchFamily="34" charset="-122"/>
              </a:rPr>
              <a:t>Comparable </a:t>
            </a:r>
            <a:r>
              <a:rPr lang="zh-CN" altLang="en-US" dirty="0">
                <a:latin typeface="Arial Unicode MS" pitchFamily="34" charset="-122"/>
                <a:ea typeface="Arial Unicode MS" pitchFamily="34" charset="-122"/>
                <a:cs typeface="Arial Unicode MS" pitchFamily="34" charset="-122"/>
              </a:rPr>
              <a:t>接口，而且所有的 </a:t>
            </a:r>
            <a:r>
              <a:rPr lang="en-US" altLang="zh-CN" dirty="0">
                <a:latin typeface="Arial Unicode MS" pitchFamily="34" charset="-122"/>
                <a:ea typeface="Arial Unicode MS" pitchFamily="34" charset="-122"/>
                <a:cs typeface="Arial Unicode MS" pitchFamily="34" charset="-122"/>
              </a:rPr>
              <a:t>Key </a:t>
            </a:r>
            <a:r>
              <a:rPr lang="zh-CN" altLang="en-US" dirty="0">
                <a:latin typeface="Arial Unicode MS" pitchFamily="34" charset="-122"/>
                <a:ea typeface="Arial Unicode MS" pitchFamily="34" charset="-122"/>
                <a:cs typeface="Arial Unicode MS" pitchFamily="34" charset="-122"/>
              </a:rPr>
              <a:t>应该是同一个类的对象，否则将会抛出 </a:t>
            </a:r>
            <a:r>
              <a:rPr lang="en-US" altLang="zh-CN" dirty="0" err="1">
                <a:latin typeface="Arial Unicode MS" pitchFamily="34" charset="-122"/>
                <a:ea typeface="Arial Unicode MS" pitchFamily="34" charset="-122"/>
                <a:cs typeface="Arial Unicode MS" pitchFamily="34" charset="-122"/>
              </a:rPr>
              <a:t>ClasssCastException</a:t>
            </a:r>
            <a:endParaRPr lang="en-US" altLang="zh-CN" dirty="0">
              <a:latin typeface="Arial Unicode MS" pitchFamily="34" charset="-122"/>
              <a:ea typeface="Arial Unicode MS" pitchFamily="34" charset="-122"/>
              <a:cs typeface="Arial Unicode MS" pitchFamily="34" charset="-122"/>
            </a:endParaRPr>
          </a:p>
          <a:p>
            <a:pPr lvl="1"/>
            <a:r>
              <a:rPr lang="zh-CN" altLang="en-US" dirty="0">
                <a:latin typeface="Arial Unicode MS" pitchFamily="34" charset="-122"/>
                <a:ea typeface="Arial Unicode MS" pitchFamily="34" charset="-122"/>
                <a:cs typeface="Arial Unicode MS" pitchFamily="34" charset="-122"/>
              </a:rPr>
              <a:t>定制排序（了解）：创建 </a:t>
            </a:r>
            <a:r>
              <a:rPr lang="en-US" altLang="zh-CN" dirty="0" err="1">
                <a:latin typeface="Arial Unicode MS" pitchFamily="34" charset="-122"/>
                <a:ea typeface="Arial Unicode MS" pitchFamily="34" charset="-122"/>
                <a:cs typeface="Arial Unicode MS" pitchFamily="34" charset="-122"/>
              </a:rPr>
              <a:t>TreeMap</a:t>
            </a:r>
            <a:r>
              <a:rPr lang="en-US" altLang="zh-CN" dirty="0">
                <a:latin typeface="Arial Unicode MS" pitchFamily="34" charset="-122"/>
                <a:ea typeface="Arial Unicode MS" pitchFamily="34" charset="-122"/>
                <a:cs typeface="Arial Unicode MS" pitchFamily="34" charset="-122"/>
              </a:rPr>
              <a:t> </a:t>
            </a:r>
            <a:r>
              <a:rPr lang="zh-CN" altLang="en-US" dirty="0">
                <a:latin typeface="Arial Unicode MS" pitchFamily="34" charset="-122"/>
                <a:ea typeface="Arial Unicode MS" pitchFamily="34" charset="-122"/>
                <a:cs typeface="Arial Unicode MS" pitchFamily="34" charset="-122"/>
              </a:rPr>
              <a:t>时，传入一个 </a:t>
            </a:r>
            <a:r>
              <a:rPr lang="en-US" altLang="zh-CN" dirty="0">
                <a:latin typeface="Arial Unicode MS" pitchFamily="34" charset="-122"/>
                <a:ea typeface="Arial Unicode MS" pitchFamily="34" charset="-122"/>
                <a:cs typeface="Arial Unicode MS" pitchFamily="34" charset="-122"/>
              </a:rPr>
              <a:t>Comparator </a:t>
            </a:r>
            <a:r>
              <a:rPr lang="zh-CN" altLang="en-US" dirty="0">
                <a:latin typeface="Arial Unicode MS" pitchFamily="34" charset="-122"/>
                <a:ea typeface="Arial Unicode MS" pitchFamily="34" charset="-122"/>
                <a:cs typeface="Arial Unicode MS" pitchFamily="34" charset="-122"/>
              </a:rPr>
              <a:t>对象，该对象负责对 </a:t>
            </a:r>
            <a:r>
              <a:rPr lang="en-US" altLang="zh-CN" dirty="0" err="1">
                <a:latin typeface="Arial Unicode MS" pitchFamily="34" charset="-122"/>
                <a:ea typeface="Arial Unicode MS" pitchFamily="34" charset="-122"/>
                <a:cs typeface="Arial Unicode MS" pitchFamily="34" charset="-122"/>
              </a:rPr>
              <a:t>TreeMap</a:t>
            </a:r>
            <a:r>
              <a:rPr lang="en-US" altLang="zh-CN" dirty="0">
                <a:latin typeface="Arial Unicode MS" pitchFamily="34" charset="-122"/>
                <a:ea typeface="Arial Unicode MS" pitchFamily="34" charset="-122"/>
                <a:cs typeface="Arial Unicode MS" pitchFamily="34" charset="-122"/>
              </a:rPr>
              <a:t> </a:t>
            </a:r>
            <a:r>
              <a:rPr lang="zh-CN" altLang="en-US" dirty="0">
                <a:latin typeface="Arial Unicode MS" pitchFamily="34" charset="-122"/>
                <a:ea typeface="Arial Unicode MS" pitchFamily="34" charset="-122"/>
                <a:cs typeface="Arial Unicode MS" pitchFamily="34" charset="-122"/>
              </a:rPr>
              <a:t>中的所有 </a:t>
            </a:r>
            <a:r>
              <a:rPr lang="en-US" altLang="zh-CN" dirty="0">
                <a:latin typeface="Arial Unicode MS" pitchFamily="34" charset="-122"/>
                <a:ea typeface="Arial Unicode MS" pitchFamily="34" charset="-122"/>
                <a:cs typeface="Arial Unicode MS" pitchFamily="34" charset="-122"/>
              </a:rPr>
              <a:t>key </a:t>
            </a:r>
            <a:r>
              <a:rPr lang="zh-CN" altLang="en-US" dirty="0">
                <a:latin typeface="Arial Unicode MS" pitchFamily="34" charset="-122"/>
                <a:ea typeface="Arial Unicode MS" pitchFamily="34" charset="-122"/>
                <a:cs typeface="Arial Unicode MS" pitchFamily="34" charset="-122"/>
              </a:rPr>
              <a:t>进行排序。此时不需要 </a:t>
            </a:r>
            <a:r>
              <a:rPr lang="en-US" altLang="zh-CN" dirty="0">
                <a:latin typeface="Arial Unicode MS" pitchFamily="34" charset="-122"/>
                <a:ea typeface="Arial Unicode MS" pitchFamily="34" charset="-122"/>
                <a:cs typeface="Arial Unicode MS" pitchFamily="34" charset="-122"/>
              </a:rPr>
              <a:t>Map </a:t>
            </a:r>
            <a:r>
              <a:rPr lang="zh-CN" altLang="en-US" dirty="0">
                <a:latin typeface="Arial Unicode MS" pitchFamily="34" charset="-122"/>
                <a:ea typeface="Arial Unicode MS" pitchFamily="34" charset="-122"/>
                <a:cs typeface="Arial Unicode MS" pitchFamily="34" charset="-122"/>
              </a:rPr>
              <a:t>的 </a:t>
            </a:r>
            <a:r>
              <a:rPr lang="en-US" altLang="zh-CN" dirty="0">
                <a:latin typeface="Arial Unicode MS" pitchFamily="34" charset="-122"/>
                <a:ea typeface="Arial Unicode MS" pitchFamily="34" charset="-122"/>
                <a:cs typeface="Arial Unicode MS" pitchFamily="34" charset="-122"/>
              </a:rPr>
              <a:t>Key </a:t>
            </a:r>
            <a:r>
              <a:rPr lang="zh-CN" altLang="en-US" dirty="0">
                <a:latin typeface="Arial Unicode MS" pitchFamily="34" charset="-122"/>
                <a:ea typeface="Arial Unicode MS" pitchFamily="34" charset="-122"/>
                <a:cs typeface="Arial Unicode MS" pitchFamily="34" charset="-122"/>
              </a:rPr>
              <a:t>实现 </a:t>
            </a:r>
            <a:r>
              <a:rPr lang="en-US" altLang="zh-CN" dirty="0">
                <a:latin typeface="Arial Unicode MS" pitchFamily="34" charset="-122"/>
                <a:ea typeface="Arial Unicode MS" pitchFamily="34" charset="-122"/>
                <a:cs typeface="Arial Unicode MS" pitchFamily="34" charset="-122"/>
              </a:rPr>
              <a:t>Comparable </a:t>
            </a:r>
            <a:r>
              <a:rPr lang="zh-CN" altLang="en-US" dirty="0">
                <a:latin typeface="Arial Unicode MS" pitchFamily="34" charset="-122"/>
                <a:ea typeface="Arial Unicode MS" pitchFamily="34" charset="-122"/>
                <a:cs typeface="Arial Unicode MS" pitchFamily="34" charset="-122"/>
              </a:rPr>
              <a:t>接口</a:t>
            </a:r>
            <a:endParaRPr lang="en-US" altLang="zh-CN"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51221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634059" y="486400"/>
            <a:ext cx="842968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2400" dirty="0" err="1">
                <a:latin typeface="Arial" pitchFamily="34" charset="0"/>
                <a:ea typeface="黑体" pitchFamily="49" charset="-122"/>
                <a:cs typeface="Arial" pitchFamily="34" charset="0"/>
              </a:rPr>
              <a:t>JavaSE</a:t>
            </a:r>
            <a:r>
              <a:rPr lang="zh-CN" altLang="en-US" sz="2400" dirty="0">
                <a:latin typeface="黑体" pitchFamily="49" charset="-122"/>
                <a:ea typeface="黑体" pitchFamily="49" charset="-122"/>
                <a:cs typeface="Times New Roman" pitchFamily="18" charset="0"/>
              </a:rPr>
              <a:t>知识图解</a:t>
            </a:r>
          </a:p>
        </p:txBody>
      </p:sp>
      <p:sp>
        <p:nvSpPr>
          <p:cNvPr id="5" name="TextBox 132"/>
          <p:cNvSpPr txBox="1"/>
          <p:nvPr/>
        </p:nvSpPr>
        <p:spPr>
          <a:xfrm>
            <a:off x="1663131" y="1207089"/>
            <a:ext cx="158417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a:latin typeface="Arial" pitchFamily="34" charset="0"/>
                <a:ea typeface="华文细黑" pitchFamily="2" charset="-122"/>
                <a:cs typeface="Arial" pitchFamily="34" charset="0"/>
              </a:rPr>
              <a:t>Java</a:t>
            </a:r>
            <a:r>
              <a:rPr lang="zh-CN" altLang="en-US" sz="1400">
                <a:latin typeface="Arial" pitchFamily="34" charset="0"/>
                <a:ea typeface="华文细黑" pitchFamily="2" charset="-122"/>
                <a:cs typeface="Arial" pitchFamily="34" charset="0"/>
              </a:rPr>
              <a:t>发展</a:t>
            </a:r>
            <a:r>
              <a:rPr lang="zh-CN" altLang="en-US" sz="1400" dirty="0">
                <a:latin typeface="Arial" pitchFamily="34" charset="0"/>
                <a:ea typeface="华文细黑" pitchFamily="2" charset="-122"/>
                <a:cs typeface="Arial" pitchFamily="34" charset="0"/>
              </a:rPr>
              <a:t>历程</a:t>
            </a:r>
          </a:p>
        </p:txBody>
      </p:sp>
      <p:sp>
        <p:nvSpPr>
          <p:cNvPr id="6" name="TextBox 133"/>
          <p:cNvSpPr txBox="1"/>
          <p:nvPr/>
        </p:nvSpPr>
        <p:spPr>
          <a:xfrm>
            <a:off x="3538201" y="1200761"/>
            <a:ext cx="149136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Java</a:t>
            </a:r>
            <a:r>
              <a:rPr lang="zh-CN" altLang="en-US" sz="1400" dirty="0">
                <a:latin typeface="Arial" pitchFamily="34" charset="0"/>
                <a:ea typeface="华文细黑" pitchFamily="2" charset="-122"/>
                <a:cs typeface="Arial" pitchFamily="34" charset="0"/>
              </a:rPr>
              <a:t>环境搭建</a:t>
            </a:r>
          </a:p>
        </p:txBody>
      </p:sp>
      <p:sp>
        <p:nvSpPr>
          <p:cNvPr id="7" name="TextBox 134"/>
          <p:cNvSpPr txBox="1"/>
          <p:nvPr/>
        </p:nvSpPr>
        <p:spPr>
          <a:xfrm>
            <a:off x="7104225" y="1187979"/>
            <a:ext cx="145612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基础程序设计</a:t>
            </a:r>
          </a:p>
        </p:txBody>
      </p:sp>
      <p:sp>
        <p:nvSpPr>
          <p:cNvPr id="8" name="TextBox 135"/>
          <p:cNvSpPr txBox="1"/>
          <p:nvPr/>
        </p:nvSpPr>
        <p:spPr>
          <a:xfrm>
            <a:off x="6095201" y="2196771"/>
            <a:ext cx="109889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数据类型</a:t>
            </a:r>
          </a:p>
        </p:txBody>
      </p:sp>
      <p:sp>
        <p:nvSpPr>
          <p:cNvPr id="9" name="TextBox 136"/>
          <p:cNvSpPr txBox="1"/>
          <p:nvPr/>
        </p:nvSpPr>
        <p:spPr>
          <a:xfrm>
            <a:off x="8199859" y="2201759"/>
            <a:ext cx="110976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流程控制</a:t>
            </a:r>
          </a:p>
        </p:txBody>
      </p:sp>
      <p:sp>
        <p:nvSpPr>
          <p:cNvPr id="10" name="TextBox 137"/>
          <p:cNvSpPr txBox="1"/>
          <p:nvPr/>
        </p:nvSpPr>
        <p:spPr>
          <a:xfrm>
            <a:off x="7247168" y="2198561"/>
            <a:ext cx="91306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运算符</a:t>
            </a:r>
          </a:p>
        </p:txBody>
      </p:sp>
      <p:sp>
        <p:nvSpPr>
          <p:cNvPr id="11" name="TextBox 138"/>
          <p:cNvSpPr txBox="1"/>
          <p:nvPr/>
        </p:nvSpPr>
        <p:spPr>
          <a:xfrm>
            <a:off x="9366701" y="2193431"/>
            <a:ext cx="69873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数组</a:t>
            </a:r>
          </a:p>
        </p:txBody>
      </p:sp>
      <p:sp>
        <p:nvSpPr>
          <p:cNvPr id="12" name="TextBox 139"/>
          <p:cNvSpPr txBox="1"/>
          <p:nvPr/>
        </p:nvSpPr>
        <p:spPr>
          <a:xfrm>
            <a:off x="7157974" y="2993039"/>
            <a:ext cx="144895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面向对象编程</a:t>
            </a:r>
          </a:p>
        </p:txBody>
      </p:sp>
      <p:sp>
        <p:nvSpPr>
          <p:cNvPr id="13" name="TextBox 140"/>
          <p:cNvSpPr txBox="1"/>
          <p:nvPr/>
        </p:nvSpPr>
        <p:spPr>
          <a:xfrm>
            <a:off x="5541536" y="3813328"/>
            <a:ext cx="617662"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类和对象</a:t>
            </a:r>
          </a:p>
        </p:txBody>
      </p:sp>
      <p:sp>
        <p:nvSpPr>
          <p:cNvPr id="14" name="TextBox 141"/>
          <p:cNvSpPr txBox="1"/>
          <p:nvPr/>
        </p:nvSpPr>
        <p:spPr>
          <a:xfrm>
            <a:off x="6335818" y="3798411"/>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属性</a:t>
            </a:r>
          </a:p>
        </p:txBody>
      </p:sp>
      <p:sp>
        <p:nvSpPr>
          <p:cNvPr id="15" name="TextBox 142"/>
          <p:cNvSpPr txBox="1"/>
          <p:nvPr/>
        </p:nvSpPr>
        <p:spPr>
          <a:xfrm>
            <a:off x="7019548" y="3822319"/>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方法</a:t>
            </a:r>
          </a:p>
        </p:txBody>
      </p:sp>
      <p:sp>
        <p:nvSpPr>
          <p:cNvPr id="16" name="TextBox 143"/>
          <p:cNvSpPr txBox="1"/>
          <p:nvPr/>
        </p:nvSpPr>
        <p:spPr>
          <a:xfrm>
            <a:off x="9408991" y="3802899"/>
            <a:ext cx="65155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a:latin typeface="Arial" pitchFamily="34" charset="0"/>
                <a:ea typeface="华文细黑" pitchFamily="2" charset="-122"/>
                <a:cs typeface="Arial" pitchFamily="34" charset="0"/>
              </a:rPr>
              <a:t>设计</a:t>
            </a:r>
            <a:endParaRPr lang="en-US" altLang="zh-CN" sz="1400">
              <a:latin typeface="Arial" pitchFamily="34" charset="0"/>
              <a:ea typeface="华文细黑" pitchFamily="2" charset="-122"/>
              <a:cs typeface="Arial" pitchFamily="34" charset="0"/>
            </a:endParaRPr>
          </a:p>
          <a:p>
            <a:pPr algn="ctr"/>
            <a:r>
              <a:rPr lang="zh-CN" altLang="en-US" sz="1400">
                <a:latin typeface="Arial" pitchFamily="34" charset="0"/>
                <a:ea typeface="华文细黑" pitchFamily="2" charset="-122"/>
                <a:cs typeface="Arial" pitchFamily="34" charset="0"/>
              </a:rPr>
              <a:t>模式</a:t>
            </a:r>
            <a:endParaRPr lang="zh-CN" altLang="en-US" sz="1400" dirty="0">
              <a:latin typeface="Arial" pitchFamily="34" charset="0"/>
              <a:ea typeface="华文细黑" pitchFamily="2" charset="-122"/>
              <a:cs typeface="Arial" pitchFamily="34" charset="0"/>
            </a:endParaRPr>
          </a:p>
        </p:txBody>
      </p:sp>
      <p:sp>
        <p:nvSpPr>
          <p:cNvPr id="17" name="TextBox 144"/>
          <p:cNvSpPr txBox="1"/>
          <p:nvPr/>
        </p:nvSpPr>
        <p:spPr>
          <a:xfrm>
            <a:off x="8588371" y="3800833"/>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接口</a:t>
            </a:r>
          </a:p>
        </p:txBody>
      </p:sp>
      <p:sp>
        <p:nvSpPr>
          <p:cNvPr id="18" name="TextBox 145"/>
          <p:cNvSpPr txBox="1"/>
          <p:nvPr/>
        </p:nvSpPr>
        <p:spPr>
          <a:xfrm>
            <a:off x="7737023" y="3802001"/>
            <a:ext cx="65339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三大特性</a:t>
            </a:r>
          </a:p>
        </p:txBody>
      </p:sp>
      <p:sp>
        <p:nvSpPr>
          <p:cNvPr id="19" name="TextBox 146"/>
          <p:cNvSpPr txBox="1"/>
          <p:nvPr/>
        </p:nvSpPr>
        <p:spPr>
          <a:xfrm>
            <a:off x="6713488" y="4652010"/>
            <a:ext cx="141370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应用程序开发</a:t>
            </a:r>
          </a:p>
        </p:txBody>
      </p:sp>
      <p:sp>
        <p:nvSpPr>
          <p:cNvPr id="20" name="TextBox 147"/>
          <p:cNvSpPr txBox="1"/>
          <p:nvPr/>
        </p:nvSpPr>
        <p:spPr>
          <a:xfrm>
            <a:off x="3717585" y="5630631"/>
            <a:ext cx="81221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JDBC</a:t>
            </a:r>
            <a:endParaRPr lang="zh-CN" altLang="en-US" sz="1400" dirty="0">
              <a:latin typeface="Arial" pitchFamily="34" charset="0"/>
              <a:ea typeface="华文细黑" pitchFamily="2" charset="-122"/>
              <a:cs typeface="Arial" pitchFamily="34" charset="0"/>
            </a:endParaRPr>
          </a:p>
        </p:txBody>
      </p:sp>
      <p:sp>
        <p:nvSpPr>
          <p:cNvPr id="21" name="TextBox 148"/>
          <p:cNvSpPr txBox="1"/>
          <p:nvPr/>
        </p:nvSpPr>
        <p:spPr>
          <a:xfrm>
            <a:off x="4632221" y="5636245"/>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集合</a:t>
            </a:r>
          </a:p>
        </p:txBody>
      </p:sp>
      <p:sp>
        <p:nvSpPr>
          <p:cNvPr id="22" name="TextBox 149"/>
          <p:cNvSpPr txBox="1"/>
          <p:nvPr/>
        </p:nvSpPr>
        <p:spPr>
          <a:xfrm>
            <a:off x="5448041" y="5625053"/>
            <a:ext cx="10259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异常处理</a:t>
            </a:r>
          </a:p>
        </p:txBody>
      </p:sp>
      <p:sp>
        <p:nvSpPr>
          <p:cNvPr id="23" name="TextBox 151"/>
          <p:cNvSpPr txBox="1"/>
          <p:nvPr/>
        </p:nvSpPr>
        <p:spPr>
          <a:xfrm>
            <a:off x="6576437" y="5630783"/>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类库</a:t>
            </a:r>
          </a:p>
        </p:txBody>
      </p:sp>
      <p:sp>
        <p:nvSpPr>
          <p:cNvPr id="24" name="TextBox 152"/>
          <p:cNvSpPr txBox="1"/>
          <p:nvPr/>
        </p:nvSpPr>
        <p:spPr>
          <a:xfrm>
            <a:off x="7319977" y="5625053"/>
            <a:ext cx="81022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多线程</a:t>
            </a:r>
          </a:p>
        </p:txBody>
      </p:sp>
      <p:sp>
        <p:nvSpPr>
          <p:cNvPr id="25" name="TextBox 153"/>
          <p:cNvSpPr txBox="1"/>
          <p:nvPr/>
        </p:nvSpPr>
        <p:spPr>
          <a:xfrm>
            <a:off x="8195061" y="5633724"/>
            <a:ext cx="452847"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IO</a:t>
            </a:r>
            <a:endParaRPr lang="zh-CN" altLang="en-US" sz="1400" dirty="0">
              <a:latin typeface="Arial" pitchFamily="34" charset="0"/>
              <a:ea typeface="华文细黑" pitchFamily="2" charset="-122"/>
              <a:cs typeface="Arial" pitchFamily="34" charset="0"/>
            </a:endParaRPr>
          </a:p>
        </p:txBody>
      </p:sp>
      <p:sp>
        <p:nvSpPr>
          <p:cNvPr id="26" name="TextBox 154"/>
          <p:cNvSpPr txBox="1"/>
          <p:nvPr/>
        </p:nvSpPr>
        <p:spPr>
          <a:xfrm>
            <a:off x="8736677" y="5641942"/>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反射</a:t>
            </a:r>
          </a:p>
        </p:txBody>
      </p:sp>
      <p:sp>
        <p:nvSpPr>
          <p:cNvPr id="27" name="TextBox 155"/>
          <p:cNvSpPr txBox="1"/>
          <p:nvPr/>
        </p:nvSpPr>
        <p:spPr>
          <a:xfrm>
            <a:off x="9420482" y="5647780"/>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网络</a:t>
            </a:r>
          </a:p>
        </p:txBody>
      </p:sp>
      <p:sp>
        <p:nvSpPr>
          <p:cNvPr id="28" name="TextBox 156"/>
          <p:cNvSpPr txBox="1"/>
          <p:nvPr/>
        </p:nvSpPr>
        <p:spPr>
          <a:xfrm>
            <a:off x="1658158" y="5650321"/>
            <a:ext cx="125539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连接</a:t>
            </a:r>
            <a:r>
              <a:rPr lang="en-US" altLang="zh-CN" sz="1400" dirty="0">
                <a:latin typeface="Arial" pitchFamily="34" charset="0"/>
                <a:ea typeface="华文细黑" pitchFamily="2" charset="-122"/>
                <a:cs typeface="Arial" pitchFamily="34" charset="0"/>
              </a:rPr>
              <a:t>Oracle</a:t>
            </a:r>
            <a:endParaRPr lang="zh-CN" altLang="en-US" sz="1400" dirty="0">
              <a:latin typeface="Arial" pitchFamily="34" charset="0"/>
              <a:ea typeface="华文细黑" pitchFamily="2" charset="-122"/>
              <a:cs typeface="Arial" pitchFamily="34" charset="0"/>
            </a:endParaRPr>
          </a:p>
        </p:txBody>
      </p:sp>
      <p:sp>
        <p:nvSpPr>
          <p:cNvPr id="29" name="TextBox 158"/>
          <p:cNvSpPr txBox="1"/>
          <p:nvPr/>
        </p:nvSpPr>
        <p:spPr>
          <a:xfrm>
            <a:off x="3589411" y="4094977"/>
            <a:ext cx="128665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a:latin typeface="Arial" pitchFamily="34" charset="0"/>
                <a:ea typeface="华文细黑" pitchFamily="2" charset="-122"/>
                <a:cs typeface="Arial" pitchFamily="34" charset="0"/>
              </a:rPr>
              <a:t>Java</a:t>
            </a:r>
            <a:r>
              <a:rPr lang="zh-CN" altLang="en-US" sz="1400">
                <a:latin typeface="Arial" pitchFamily="34" charset="0"/>
                <a:ea typeface="华文细黑" pitchFamily="2" charset="-122"/>
                <a:cs typeface="Arial" pitchFamily="34" charset="0"/>
              </a:rPr>
              <a:t>新</a:t>
            </a:r>
            <a:r>
              <a:rPr lang="zh-CN" altLang="en-US" sz="1400" dirty="0">
                <a:latin typeface="Arial" pitchFamily="34" charset="0"/>
                <a:ea typeface="华文细黑" pitchFamily="2" charset="-122"/>
                <a:cs typeface="Arial" pitchFamily="34" charset="0"/>
              </a:rPr>
              <a:t>特性</a:t>
            </a:r>
          </a:p>
        </p:txBody>
      </p:sp>
      <p:cxnSp>
        <p:nvCxnSpPr>
          <p:cNvPr id="30" name="直接箭头连接符 29"/>
          <p:cNvCxnSpPr/>
          <p:nvPr/>
        </p:nvCxnSpPr>
        <p:spPr>
          <a:xfrm>
            <a:off x="7824755" y="1625488"/>
            <a:ext cx="0" cy="57606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1" name="肘形连接符 30"/>
          <p:cNvCxnSpPr/>
          <p:nvPr/>
        </p:nvCxnSpPr>
        <p:spPr>
          <a:xfrm rot="10800000" flipV="1">
            <a:off x="6619855" y="1856615"/>
            <a:ext cx="1422293" cy="288033"/>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2" name="肘形连接符 31"/>
          <p:cNvCxnSpPr/>
          <p:nvPr/>
        </p:nvCxnSpPr>
        <p:spPr>
          <a:xfrm>
            <a:off x="7806167" y="1856616"/>
            <a:ext cx="1864470" cy="288033"/>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3" name="肘形连接符 32"/>
          <p:cNvCxnSpPr/>
          <p:nvPr/>
        </p:nvCxnSpPr>
        <p:spPr>
          <a:xfrm rot="16200000" flipH="1">
            <a:off x="4292954" y="2410064"/>
            <a:ext cx="3462300" cy="1364771"/>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4" name="直接箭头连接符 33"/>
          <p:cNvCxnSpPr>
            <a:endCxn id="12" idx="1"/>
          </p:cNvCxnSpPr>
          <p:nvPr/>
        </p:nvCxnSpPr>
        <p:spPr>
          <a:xfrm flipV="1">
            <a:off x="5376132" y="3146928"/>
            <a:ext cx="1781843" cy="5833"/>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5" name="肘形连接符 34"/>
          <p:cNvCxnSpPr/>
          <p:nvPr/>
        </p:nvCxnSpPr>
        <p:spPr>
          <a:xfrm rot="5400000">
            <a:off x="7390738" y="3237153"/>
            <a:ext cx="392262" cy="62823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6" name="肘形连接符 35"/>
          <p:cNvCxnSpPr/>
          <p:nvPr/>
        </p:nvCxnSpPr>
        <p:spPr>
          <a:xfrm rot="16200000" flipH="1">
            <a:off x="8705610" y="2564159"/>
            <a:ext cx="382879" cy="1964833"/>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7" name="肘形连接符 36"/>
          <p:cNvCxnSpPr/>
          <p:nvPr/>
        </p:nvCxnSpPr>
        <p:spPr>
          <a:xfrm rot="5400000">
            <a:off x="7084404" y="2913964"/>
            <a:ext cx="375408" cy="128504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8" name="肘形连接符 37"/>
          <p:cNvCxnSpPr/>
          <p:nvPr/>
        </p:nvCxnSpPr>
        <p:spPr>
          <a:xfrm rot="5400000">
            <a:off x="6684782" y="2502011"/>
            <a:ext cx="345515" cy="2086900"/>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9" name="肘形连接符 38"/>
          <p:cNvCxnSpPr/>
          <p:nvPr/>
        </p:nvCxnSpPr>
        <p:spPr>
          <a:xfrm rot="16200000" flipH="1">
            <a:off x="8209158" y="3074259"/>
            <a:ext cx="367917" cy="956966"/>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0" name="肘形连接符 39"/>
          <p:cNvCxnSpPr/>
          <p:nvPr/>
        </p:nvCxnSpPr>
        <p:spPr>
          <a:xfrm rot="5400000">
            <a:off x="5452889" y="3627352"/>
            <a:ext cx="583178" cy="3364185"/>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1" name="肘形连接符 40"/>
          <p:cNvCxnSpPr/>
          <p:nvPr/>
        </p:nvCxnSpPr>
        <p:spPr>
          <a:xfrm rot="5400000">
            <a:off x="5871607" y="4046070"/>
            <a:ext cx="583178" cy="2526749"/>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2" name="肘形连接符 41"/>
          <p:cNvCxnSpPr/>
          <p:nvPr/>
        </p:nvCxnSpPr>
        <p:spPr>
          <a:xfrm rot="5400000">
            <a:off x="6373871" y="4534277"/>
            <a:ext cx="569123" cy="1536279"/>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3" name="肘形连接符 42"/>
          <p:cNvCxnSpPr/>
          <p:nvPr/>
        </p:nvCxnSpPr>
        <p:spPr>
          <a:xfrm rot="5400000">
            <a:off x="6856411" y="5030874"/>
            <a:ext cx="583178" cy="55714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4" name="肘形连接符 43"/>
          <p:cNvCxnSpPr/>
          <p:nvPr/>
        </p:nvCxnSpPr>
        <p:spPr>
          <a:xfrm rot="16200000" flipH="1">
            <a:off x="7278565" y="5165859"/>
            <a:ext cx="583178" cy="28716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5" name="肘形连接符 44"/>
          <p:cNvCxnSpPr/>
          <p:nvPr/>
        </p:nvCxnSpPr>
        <p:spPr>
          <a:xfrm rot="16200000" flipH="1">
            <a:off x="7632218" y="4812206"/>
            <a:ext cx="583178" cy="994474"/>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6" name="肘形连接符 45"/>
          <p:cNvCxnSpPr/>
          <p:nvPr/>
        </p:nvCxnSpPr>
        <p:spPr>
          <a:xfrm rot="16200000" flipH="1">
            <a:off x="7923997" y="4493132"/>
            <a:ext cx="624087" cy="161893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7" name="肘形连接符 46"/>
          <p:cNvCxnSpPr/>
          <p:nvPr/>
        </p:nvCxnSpPr>
        <p:spPr>
          <a:xfrm rot="16200000" flipH="1">
            <a:off x="8307503" y="4142729"/>
            <a:ext cx="583178" cy="2345044"/>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8" name="直接箭头连接符 47"/>
          <p:cNvCxnSpPr/>
          <p:nvPr/>
        </p:nvCxnSpPr>
        <p:spPr>
          <a:xfrm rot="10800000" flipV="1">
            <a:off x="2914137" y="5800555"/>
            <a:ext cx="791745" cy="6107"/>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49" name="TextBox 168"/>
          <p:cNvSpPr txBox="1"/>
          <p:nvPr/>
        </p:nvSpPr>
        <p:spPr>
          <a:xfrm>
            <a:off x="3304429" y="1992668"/>
            <a:ext cx="147737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Eclipse</a:t>
            </a:r>
            <a:r>
              <a:rPr lang="zh-CN" altLang="en-US" sz="1400" dirty="0">
                <a:latin typeface="Arial" pitchFamily="34" charset="0"/>
                <a:ea typeface="华文细黑" pitchFamily="2" charset="-122"/>
                <a:cs typeface="Arial" pitchFamily="34" charset="0"/>
              </a:rPr>
              <a:t>使用</a:t>
            </a:r>
          </a:p>
        </p:txBody>
      </p:sp>
      <p:cxnSp>
        <p:nvCxnSpPr>
          <p:cNvPr id="50" name="直接箭头连接符 49"/>
          <p:cNvCxnSpPr>
            <a:endCxn id="49" idx="3"/>
          </p:cNvCxnSpPr>
          <p:nvPr/>
        </p:nvCxnSpPr>
        <p:spPr>
          <a:xfrm rot="10800000" flipV="1">
            <a:off x="4781799" y="2144646"/>
            <a:ext cx="558584" cy="1910"/>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51" name="TextBox 199"/>
          <p:cNvSpPr txBox="1"/>
          <p:nvPr/>
        </p:nvSpPr>
        <p:spPr>
          <a:xfrm>
            <a:off x="1661356" y="2380687"/>
            <a:ext cx="114482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泛型</a:t>
            </a:r>
          </a:p>
        </p:txBody>
      </p:sp>
      <p:sp>
        <p:nvSpPr>
          <p:cNvPr id="52" name="TextBox 200"/>
          <p:cNvSpPr txBox="1"/>
          <p:nvPr/>
        </p:nvSpPr>
        <p:spPr>
          <a:xfrm>
            <a:off x="1652860" y="2998310"/>
            <a:ext cx="115332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枚举</a:t>
            </a:r>
          </a:p>
        </p:txBody>
      </p:sp>
      <p:sp>
        <p:nvSpPr>
          <p:cNvPr id="53" name="TextBox 201"/>
          <p:cNvSpPr txBox="1"/>
          <p:nvPr/>
        </p:nvSpPr>
        <p:spPr>
          <a:xfrm>
            <a:off x="1652859" y="3602289"/>
            <a:ext cx="1206591"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装箱</a:t>
            </a:r>
            <a:r>
              <a:rPr lang="en-US" altLang="zh-CN" sz="1400" dirty="0">
                <a:latin typeface="Arial" pitchFamily="34" charset="0"/>
                <a:ea typeface="华文细黑" pitchFamily="2" charset="-122"/>
                <a:cs typeface="Arial" pitchFamily="34" charset="0"/>
              </a:rPr>
              <a:t>/</a:t>
            </a:r>
            <a:r>
              <a:rPr lang="zh-CN" altLang="en-US" sz="1400" dirty="0">
                <a:latin typeface="Arial" pitchFamily="34" charset="0"/>
                <a:ea typeface="华文细黑" pitchFamily="2" charset="-122"/>
                <a:cs typeface="Arial" pitchFamily="34" charset="0"/>
              </a:rPr>
              <a:t>拆箱</a:t>
            </a:r>
          </a:p>
        </p:txBody>
      </p:sp>
      <p:sp>
        <p:nvSpPr>
          <p:cNvPr id="54" name="TextBox 202"/>
          <p:cNvSpPr txBox="1"/>
          <p:nvPr/>
        </p:nvSpPr>
        <p:spPr>
          <a:xfrm>
            <a:off x="1661355" y="4246448"/>
            <a:ext cx="117350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可变参数</a:t>
            </a:r>
          </a:p>
        </p:txBody>
      </p:sp>
      <p:sp>
        <p:nvSpPr>
          <p:cNvPr id="55" name="TextBox 203"/>
          <p:cNvSpPr txBox="1"/>
          <p:nvPr/>
        </p:nvSpPr>
        <p:spPr>
          <a:xfrm>
            <a:off x="1661355" y="4835227"/>
            <a:ext cx="119394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Annotation</a:t>
            </a:r>
            <a:endParaRPr lang="zh-CN" altLang="en-US" sz="1400" dirty="0">
              <a:latin typeface="Arial" pitchFamily="34" charset="0"/>
              <a:ea typeface="华文细黑" pitchFamily="2" charset="-122"/>
              <a:cs typeface="Arial" pitchFamily="34" charset="0"/>
            </a:endParaRPr>
          </a:p>
        </p:txBody>
      </p:sp>
      <p:cxnSp>
        <p:nvCxnSpPr>
          <p:cNvPr id="56" name="肘形连接符 55"/>
          <p:cNvCxnSpPr>
            <a:stCxn id="29" idx="1"/>
            <a:endCxn id="51" idx="3"/>
          </p:cNvCxnSpPr>
          <p:nvPr/>
        </p:nvCxnSpPr>
        <p:spPr>
          <a:xfrm rot="10800000">
            <a:off x="2806183" y="2534576"/>
            <a:ext cx="783229" cy="1714290"/>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7" name="肘形连接符 56"/>
          <p:cNvCxnSpPr>
            <a:stCxn id="29" idx="1"/>
            <a:endCxn id="52" idx="3"/>
          </p:cNvCxnSpPr>
          <p:nvPr/>
        </p:nvCxnSpPr>
        <p:spPr>
          <a:xfrm rot="10800000">
            <a:off x="2806183" y="3152200"/>
            <a:ext cx="783229" cy="1096667"/>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8" name="肘形连接符 57"/>
          <p:cNvCxnSpPr/>
          <p:nvPr/>
        </p:nvCxnSpPr>
        <p:spPr>
          <a:xfrm rot="10800000">
            <a:off x="2855041" y="3765693"/>
            <a:ext cx="743607" cy="483172"/>
          </a:xfrm>
          <a:prstGeom prst="bentConnector3">
            <a:avLst>
              <a:gd name="adj1" fmla="val 53925"/>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9" name="肘形连接符 58"/>
          <p:cNvCxnSpPr/>
          <p:nvPr/>
        </p:nvCxnSpPr>
        <p:spPr>
          <a:xfrm rot="10800000" flipV="1">
            <a:off x="2841653" y="4248562"/>
            <a:ext cx="708504" cy="73788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0" name="直接箭头连接符 59"/>
          <p:cNvCxnSpPr>
            <a:stCxn id="6" idx="3"/>
          </p:cNvCxnSpPr>
          <p:nvPr/>
        </p:nvCxnSpPr>
        <p:spPr>
          <a:xfrm>
            <a:off x="5029569" y="1354649"/>
            <a:ext cx="2034162" cy="1387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1" name="直接箭头连接符 60"/>
          <p:cNvCxnSpPr>
            <a:stCxn id="5" idx="3"/>
            <a:endCxn id="6" idx="1"/>
          </p:cNvCxnSpPr>
          <p:nvPr/>
        </p:nvCxnSpPr>
        <p:spPr>
          <a:xfrm flipV="1">
            <a:off x="3247307" y="1354649"/>
            <a:ext cx="290894" cy="632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2" name="直接箭头连接符 61"/>
          <p:cNvCxnSpPr/>
          <p:nvPr/>
        </p:nvCxnSpPr>
        <p:spPr>
          <a:xfrm rot="5400000">
            <a:off x="7666561" y="3539454"/>
            <a:ext cx="494887" cy="5992"/>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3" name="直接箭头连接符 62"/>
          <p:cNvCxnSpPr/>
          <p:nvPr/>
        </p:nvCxnSpPr>
        <p:spPr>
          <a:xfrm rot="10800000">
            <a:off x="4889713" y="4251626"/>
            <a:ext cx="472770"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4" name="肘形连接符 63"/>
          <p:cNvCxnSpPr/>
          <p:nvPr/>
        </p:nvCxnSpPr>
        <p:spPr>
          <a:xfrm rot="16200000" flipH="1">
            <a:off x="7930786" y="1397256"/>
            <a:ext cx="706003" cy="922457"/>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Tree>
    <p:extLst>
      <p:ext uri="{BB962C8B-B14F-4D97-AF65-F5344CB8AC3E}">
        <p14:creationId xmlns:p14="http://schemas.microsoft.com/office/powerpoint/2010/main" val="158993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6516" y="487806"/>
            <a:ext cx="8229600" cy="1008112"/>
          </a:xfrm>
        </p:spPr>
        <p:txBody>
          <a:bodyPr/>
          <a:lstStyle/>
          <a:p>
            <a:r>
              <a:rPr lang="zh-CN" altLang="en-US" b="1" dirty="0">
                <a:latin typeface="Arial Unicode MS" pitchFamily="34" charset="-122"/>
                <a:ea typeface="Arial Unicode MS" pitchFamily="34" charset="-122"/>
                <a:cs typeface="Arial Unicode MS" pitchFamily="34" charset="-122"/>
              </a:rPr>
              <a:t>操作集合的工具类：</a:t>
            </a:r>
            <a:r>
              <a:rPr lang="en-US" altLang="zh-CN" b="1" dirty="0">
                <a:latin typeface="Arial Unicode MS" pitchFamily="34" charset="-122"/>
                <a:ea typeface="Arial Unicode MS" pitchFamily="34" charset="-122"/>
                <a:cs typeface="Arial Unicode MS" pitchFamily="34" charset="-122"/>
              </a:rPr>
              <a:t>Collections</a:t>
            </a:r>
            <a:endParaRPr lang="zh-CN" altLang="en-US" b="1"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943429" y="1422401"/>
            <a:ext cx="9067215" cy="4885230"/>
          </a:xfrm>
        </p:spPr>
        <p:txBody>
          <a:bodyPr>
            <a:normAutofit/>
          </a:bodyPr>
          <a:lstStyle/>
          <a:p>
            <a:pPr marL="0" indent="0">
              <a:buNone/>
            </a:pPr>
            <a:r>
              <a:rPr lang="en-US" altLang="zh-CN" sz="2400" dirty="0">
                <a:latin typeface="Arial Unicode MS" pitchFamily="34" charset="-122"/>
                <a:ea typeface="Arial Unicode MS" pitchFamily="34" charset="-122"/>
                <a:cs typeface="Arial Unicode MS" pitchFamily="34" charset="-122"/>
              </a:rPr>
              <a:t>Collections </a:t>
            </a:r>
            <a:r>
              <a:rPr lang="zh-CN" altLang="en-US" sz="2400" dirty="0">
                <a:latin typeface="Arial Unicode MS" pitchFamily="34" charset="-122"/>
                <a:ea typeface="Arial Unicode MS" pitchFamily="34" charset="-122"/>
                <a:cs typeface="Arial Unicode MS" pitchFamily="34" charset="-122"/>
              </a:rPr>
              <a:t>是一个操作 </a:t>
            </a:r>
            <a:r>
              <a:rPr lang="en-US" altLang="zh-CN" sz="2400" dirty="0">
                <a:latin typeface="Arial Unicode MS" pitchFamily="34" charset="-122"/>
                <a:ea typeface="Arial Unicode MS" pitchFamily="34" charset="-122"/>
                <a:cs typeface="Arial Unicode MS" pitchFamily="34" charset="-122"/>
              </a:rPr>
              <a:t>Set</a:t>
            </a:r>
            <a:r>
              <a:rPr lang="zh-CN" altLang="en-US" sz="2400" dirty="0">
                <a:latin typeface="Arial Unicode MS" pitchFamily="34" charset="-122"/>
                <a:ea typeface="Arial Unicode MS" pitchFamily="34" charset="-122"/>
                <a:cs typeface="Arial Unicode MS" pitchFamily="34" charset="-122"/>
              </a:rPr>
              <a:t>、</a:t>
            </a:r>
            <a:r>
              <a:rPr lang="en-US" altLang="zh-CN" sz="2400" dirty="0">
                <a:latin typeface="Arial Unicode MS" pitchFamily="34" charset="-122"/>
                <a:ea typeface="Arial Unicode MS" pitchFamily="34" charset="-122"/>
                <a:cs typeface="Arial Unicode MS" pitchFamily="34" charset="-122"/>
              </a:rPr>
              <a:t>List</a:t>
            </a:r>
            <a:r>
              <a:rPr lang="zh-CN" altLang="en-US" sz="2400" dirty="0">
                <a:latin typeface="Arial Unicode MS" pitchFamily="34" charset="-122"/>
                <a:ea typeface="Arial Unicode MS" pitchFamily="34" charset="-122"/>
                <a:cs typeface="Arial Unicode MS" pitchFamily="34" charset="-122"/>
              </a:rPr>
              <a:t> 和 </a:t>
            </a:r>
            <a:r>
              <a:rPr lang="en-US" altLang="zh-CN" sz="2400" dirty="0">
                <a:latin typeface="Arial Unicode MS" pitchFamily="34" charset="-122"/>
                <a:ea typeface="Arial Unicode MS" pitchFamily="34" charset="-122"/>
                <a:cs typeface="Arial Unicode MS" pitchFamily="34" charset="-122"/>
              </a:rPr>
              <a:t>Map </a:t>
            </a:r>
            <a:r>
              <a:rPr lang="zh-CN" altLang="en-US" sz="2400" dirty="0">
                <a:latin typeface="Arial Unicode MS" pitchFamily="34" charset="-122"/>
                <a:ea typeface="Arial Unicode MS" pitchFamily="34" charset="-122"/>
                <a:cs typeface="Arial Unicode MS" pitchFamily="34" charset="-122"/>
              </a:rPr>
              <a:t>等集合的工具类</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a:latin typeface="Arial Unicode MS" pitchFamily="34" charset="-122"/>
                <a:ea typeface="Arial Unicode MS" pitchFamily="34" charset="-122"/>
                <a:cs typeface="Arial Unicode MS" pitchFamily="34" charset="-122"/>
              </a:rPr>
              <a:t>Collections </a:t>
            </a:r>
            <a:r>
              <a:rPr lang="zh-CN" altLang="en-US" sz="2400" dirty="0">
                <a:latin typeface="Arial Unicode MS" pitchFamily="34" charset="-122"/>
                <a:ea typeface="Arial Unicode MS" pitchFamily="34" charset="-122"/>
                <a:cs typeface="Arial Unicode MS" pitchFamily="34" charset="-122"/>
              </a:rPr>
              <a:t>中提供了大量方法对集合元素进行排序、查询和修改等操作，还提供了对集合对象设置不可变、对集合对象实现同步控制等方法</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zh-CN" altLang="en-US" sz="2400" dirty="0">
                <a:latin typeface="Arial Unicode MS" pitchFamily="34" charset="-122"/>
                <a:ea typeface="Arial Unicode MS" pitchFamily="34" charset="-122"/>
                <a:cs typeface="Arial Unicode MS" pitchFamily="34" charset="-122"/>
              </a:rPr>
              <a:t>排序操作：</a:t>
            </a:r>
            <a:endParaRPr lang="en-US" altLang="zh-CN" sz="2400" dirty="0">
              <a:latin typeface="Arial Unicode MS" pitchFamily="34" charset="-122"/>
              <a:ea typeface="Arial Unicode MS" pitchFamily="34" charset="-122"/>
              <a:cs typeface="Arial Unicode MS" pitchFamily="34" charset="-122"/>
            </a:endParaRPr>
          </a:p>
          <a:p>
            <a:pPr lvl="1"/>
            <a:r>
              <a:rPr lang="en-US" altLang="zh-CN" sz="2000" dirty="0">
                <a:latin typeface="Arial Unicode MS" pitchFamily="34" charset="-122"/>
                <a:ea typeface="Arial Unicode MS" pitchFamily="34" charset="-122"/>
                <a:cs typeface="Arial Unicode MS" pitchFamily="34" charset="-122"/>
              </a:rPr>
              <a:t>reverse(List)</a:t>
            </a:r>
            <a:r>
              <a:rPr lang="zh-CN" altLang="en-US" sz="2000" dirty="0">
                <a:latin typeface="Arial Unicode MS" pitchFamily="34" charset="-122"/>
                <a:ea typeface="Arial Unicode MS" pitchFamily="34" charset="-122"/>
                <a:cs typeface="Arial Unicode MS" pitchFamily="34" charset="-122"/>
              </a:rPr>
              <a:t>：反转 </a:t>
            </a:r>
            <a:r>
              <a:rPr lang="en-US" altLang="zh-CN" sz="2000" dirty="0">
                <a:latin typeface="Arial Unicode MS" pitchFamily="34" charset="-122"/>
                <a:ea typeface="Arial Unicode MS" pitchFamily="34" charset="-122"/>
                <a:cs typeface="Arial Unicode MS" pitchFamily="34" charset="-122"/>
              </a:rPr>
              <a:t>List </a:t>
            </a:r>
            <a:r>
              <a:rPr lang="zh-CN" altLang="en-US" sz="2000" dirty="0">
                <a:latin typeface="Arial Unicode MS" pitchFamily="34" charset="-122"/>
                <a:ea typeface="Arial Unicode MS" pitchFamily="34" charset="-122"/>
                <a:cs typeface="Arial Unicode MS" pitchFamily="34" charset="-122"/>
              </a:rPr>
              <a:t>中元素的顺序</a:t>
            </a:r>
            <a:endParaRPr lang="en-US" altLang="zh-CN" sz="2000" dirty="0">
              <a:latin typeface="Arial Unicode MS" pitchFamily="34" charset="-122"/>
              <a:ea typeface="Arial Unicode MS" pitchFamily="34" charset="-122"/>
              <a:cs typeface="Arial Unicode MS" pitchFamily="34" charset="-122"/>
            </a:endParaRPr>
          </a:p>
          <a:p>
            <a:pPr lvl="1"/>
            <a:r>
              <a:rPr lang="en-US" altLang="zh-CN" sz="2000" dirty="0">
                <a:latin typeface="Arial Unicode MS" pitchFamily="34" charset="-122"/>
                <a:ea typeface="Arial Unicode MS" pitchFamily="34" charset="-122"/>
                <a:cs typeface="Arial Unicode MS" pitchFamily="34" charset="-122"/>
              </a:rPr>
              <a:t>shuffle(List)</a:t>
            </a:r>
            <a:r>
              <a:rPr lang="zh-CN" altLang="en-US" sz="2000" dirty="0">
                <a:latin typeface="Arial Unicode MS" pitchFamily="34" charset="-122"/>
                <a:ea typeface="Arial Unicode MS" pitchFamily="34" charset="-122"/>
                <a:cs typeface="Arial Unicode MS" pitchFamily="34" charset="-122"/>
              </a:rPr>
              <a:t>：对 </a:t>
            </a:r>
            <a:r>
              <a:rPr lang="en-US" altLang="zh-CN" sz="2000" dirty="0">
                <a:latin typeface="Arial Unicode MS" pitchFamily="34" charset="-122"/>
                <a:ea typeface="Arial Unicode MS" pitchFamily="34" charset="-122"/>
                <a:cs typeface="Arial Unicode MS" pitchFamily="34" charset="-122"/>
              </a:rPr>
              <a:t>List</a:t>
            </a:r>
            <a:r>
              <a:rPr lang="zh-CN" altLang="en-US" sz="2000" dirty="0">
                <a:latin typeface="Arial Unicode MS" pitchFamily="34" charset="-122"/>
                <a:ea typeface="Arial Unicode MS" pitchFamily="34" charset="-122"/>
                <a:cs typeface="Arial Unicode MS" pitchFamily="34" charset="-122"/>
              </a:rPr>
              <a:t> 集合元素进行随机排序</a:t>
            </a:r>
            <a:endParaRPr lang="en-US" altLang="zh-CN" sz="2000" dirty="0">
              <a:latin typeface="Arial Unicode MS" pitchFamily="34" charset="-122"/>
              <a:ea typeface="Arial Unicode MS" pitchFamily="34" charset="-122"/>
              <a:cs typeface="Arial Unicode MS" pitchFamily="34" charset="-122"/>
            </a:endParaRPr>
          </a:p>
          <a:p>
            <a:pPr lvl="1"/>
            <a:r>
              <a:rPr lang="en-US" altLang="zh-CN" sz="2000" dirty="0">
                <a:latin typeface="Arial Unicode MS" pitchFamily="34" charset="-122"/>
                <a:ea typeface="Arial Unicode MS" pitchFamily="34" charset="-122"/>
                <a:cs typeface="Arial Unicode MS" pitchFamily="34" charset="-122"/>
              </a:rPr>
              <a:t>sort(List)</a:t>
            </a:r>
            <a:r>
              <a:rPr lang="zh-CN" altLang="en-US" sz="2000" dirty="0">
                <a:latin typeface="Arial Unicode MS" pitchFamily="34" charset="-122"/>
                <a:ea typeface="Arial Unicode MS" pitchFamily="34" charset="-122"/>
                <a:cs typeface="Arial Unicode MS" pitchFamily="34" charset="-122"/>
              </a:rPr>
              <a:t>：根据元素的自然顺序对指定 </a:t>
            </a:r>
            <a:r>
              <a:rPr lang="en-US" altLang="zh-CN" sz="2000" dirty="0">
                <a:latin typeface="Arial Unicode MS" pitchFamily="34" charset="-122"/>
                <a:ea typeface="Arial Unicode MS" pitchFamily="34" charset="-122"/>
                <a:cs typeface="Arial Unicode MS" pitchFamily="34" charset="-122"/>
              </a:rPr>
              <a:t>List </a:t>
            </a:r>
            <a:r>
              <a:rPr lang="zh-CN" altLang="en-US" sz="2000" dirty="0">
                <a:latin typeface="Arial Unicode MS" pitchFamily="34" charset="-122"/>
                <a:ea typeface="Arial Unicode MS" pitchFamily="34" charset="-122"/>
                <a:cs typeface="Arial Unicode MS" pitchFamily="34" charset="-122"/>
              </a:rPr>
              <a:t>集合元素按升序排序</a:t>
            </a:r>
            <a:endParaRPr lang="en-US" altLang="zh-CN" sz="2000" dirty="0">
              <a:latin typeface="Arial Unicode MS" pitchFamily="34" charset="-122"/>
              <a:ea typeface="Arial Unicode MS" pitchFamily="34" charset="-122"/>
              <a:cs typeface="Arial Unicode MS" pitchFamily="34" charset="-122"/>
            </a:endParaRPr>
          </a:p>
          <a:p>
            <a:pPr lvl="1"/>
            <a:r>
              <a:rPr lang="en-US" altLang="zh-CN" sz="2000" dirty="0">
                <a:latin typeface="Arial Unicode MS" pitchFamily="34" charset="-122"/>
                <a:ea typeface="Arial Unicode MS" pitchFamily="34" charset="-122"/>
                <a:cs typeface="Arial Unicode MS" pitchFamily="34" charset="-122"/>
              </a:rPr>
              <a:t>sort(List</a:t>
            </a:r>
            <a:r>
              <a:rPr lang="zh-CN" altLang="en-US" sz="2000" dirty="0">
                <a:latin typeface="Arial Unicode MS" pitchFamily="34" charset="-122"/>
                <a:ea typeface="Arial Unicode MS" pitchFamily="34" charset="-122"/>
                <a:cs typeface="Arial Unicode MS" pitchFamily="34" charset="-122"/>
              </a:rPr>
              <a:t>，</a:t>
            </a:r>
            <a:r>
              <a:rPr lang="en-US" altLang="zh-CN" sz="2000" dirty="0">
                <a:latin typeface="Arial Unicode MS" pitchFamily="34" charset="-122"/>
                <a:ea typeface="Arial Unicode MS" pitchFamily="34" charset="-122"/>
                <a:cs typeface="Arial Unicode MS" pitchFamily="34" charset="-122"/>
              </a:rPr>
              <a:t>Comparator)</a:t>
            </a:r>
            <a:r>
              <a:rPr lang="zh-CN" altLang="en-US" sz="2000" dirty="0">
                <a:latin typeface="Arial Unicode MS" pitchFamily="34" charset="-122"/>
                <a:ea typeface="Arial Unicode MS" pitchFamily="34" charset="-122"/>
                <a:cs typeface="Arial Unicode MS" pitchFamily="34" charset="-122"/>
              </a:rPr>
              <a:t>：根据指定的 </a:t>
            </a:r>
            <a:r>
              <a:rPr lang="en-US" altLang="zh-CN" sz="2000" dirty="0">
                <a:latin typeface="Arial Unicode MS" pitchFamily="34" charset="-122"/>
                <a:ea typeface="Arial Unicode MS" pitchFamily="34" charset="-122"/>
                <a:cs typeface="Arial Unicode MS" pitchFamily="34" charset="-122"/>
              </a:rPr>
              <a:t>Comparator </a:t>
            </a:r>
            <a:r>
              <a:rPr lang="zh-CN" altLang="en-US" sz="2000" dirty="0">
                <a:latin typeface="Arial Unicode MS" pitchFamily="34" charset="-122"/>
                <a:ea typeface="Arial Unicode MS" pitchFamily="34" charset="-122"/>
                <a:cs typeface="Arial Unicode MS" pitchFamily="34" charset="-122"/>
              </a:rPr>
              <a:t>产生的顺序对 </a:t>
            </a:r>
            <a:r>
              <a:rPr lang="en-US" altLang="zh-CN" sz="2000" dirty="0">
                <a:latin typeface="Arial Unicode MS" pitchFamily="34" charset="-122"/>
                <a:ea typeface="Arial Unicode MS" pitchFamily="34" charset="-122"/>
                <a:cs typeface="Arial Unicode MS" pitchFamily="34" charset="-122"/>
              </a:rPr>
              <a:t>List </a:t>
            </a:r>
            <a:r>
              <a:rPr lang="zh-CN" altLang="en-US" sz="2000" dirty="0">
                <a:latin typeface="Arial Unicode MS" pitchFamily="34" charset="-122"/>
                <a:ea typeface="Arial Unicode MS" pitchFamily="34" charset="-122"/>
                <a:cs typeface="Arial Unicode MS" pitchFamily="34" charset="-122"/>
              </a:rPr>
              <a:t>集合元素进行排序</a:t>
            </a:r>
            <a:endParaRPr lang="en-US" altLang="zh-CN" sz="2000" dirty="0">
              <a:latin typeface="Arial Unicode MS" pitchFamily="34" charset="-122"/>
              <a:ea typeface="Arial Unicode MS" pitchFamily="34" charset="-122"/>
              <a:cs typeface="Arial Unicode MS" pitchFamily="34" charset="-122"/>
            </a:endParaRPr>
          </a:p>
          <a:p>
            <a:pPr lvl="1"/>
            <a:r>
              <a:rPr lang="en-US" altLang="zh-CN" sz="2000" dirty="0">
                <a:latin typeface="Arial Unicode MS" pitchFamily="34" charset="-122"/>
                <a:ea typeface="Arial Unicode MS" pitchFamily="34" charset="-122"/>
                <a:cs typeface="Arial Unicode MS" pitchFamily="34" charset="-122"/>
              </a:rPr>
              <a:t>swap(List</a:t>
            </a:r>
            <a:r>
              <a:rPr lang="zh-CN" altLang="en-US" sz="2000" dirty="0">
                <a:latin typeface="Arial Unicode MS" pitchFamily="34" charset="-122"/>
                <a:ea typeface="Arial Unicode MS" pitchFamily="34" charset="-122"/>
                <a:cs typeface="Arial Unicode MS" pitchFamily="34" charset="-122"/>
              </a:rPr>
              <a:t>，</a:t>
            </a:r>
            <a:r>
              <a:rPr lang="en-US" altLang="zh-CN" sz="2000" dirty="0" err="1">
                <a:latin typeface="Arial Unicode MS" pitchFamily="34" charset="-122"/>
                <a:ea typeface="Arial Unicode MS" pitchFamily="34" charset="-122"/>
                <a:cs typeface="Arial Unicode MS" pitchFamily="34" charset="-122"/>
              </a:rPr>
              <a:t>int</a:t>
            </a:r>
            <a:r>
              <a:rPr lang="zh-CN" altLang="en-US" sz="2000" dirty="0">
                <a:latin typeface="Arial Unicode MS" pitchFamily="34" charset="-122"/>
                <a:ea typeface="Arial Unicode MS" pitchFamily="34" charset="-122"/>
                <a:cs typeface="Arial Unicode MS" pitchFamily="34" charset="-122"/>
              </a:rPr>
              <a:t>， </a:t>
            </a:r>
            <a:r>
              <a:rPr lang="en-US" altLang="zh-CN" sz="2000" dirty="0" err="1">
                <a:latin typeface="Arial Unicode MS" pitchFamily="34" charset="-122"/>
                <a:ea typeface="Arial Unicode MS" pitchFamily="34" charset="-122"/>
                <a:cs typeface="Arial Unicode MS" pitchFamily="34" charset="-122"/>
              </a:rPr>
              <a:t>int</a:t>
            </a:r>
            <a:r>
              <a:rPr lang="en-US" altLang="zh-CN" sz="2000" dirty="0">
                <a:latin typeface="Arial Unicode MS" pitchFamily="34" charset="-122"/>
                <a:ea typeface="Arial Unicode MS" pitchFamily="34" charset="-122"/>
                <a:cs typeface="Arial Unicode MS" pitchFamily="34" charset="-122"/>
              </a:rPr>
              <a:t>)</a:t>
            </a:r>
            <a:r>
              <a:rPr lang="zh-CN" altLang="en-US" sz="2000" dirty="0">
                <a:latin typeface="Arial Unicode MS" pitchFamily="34" charset="-122"/>
                <a:ea typeface="Arial Unicode MS" pitchFamily="34" charset="-122"/>
                <a:cs typeface="Arial Unicode MS" pitchFamily="34" charset="-122"/>
              </a:rPr>
              <a:t>：将指定 </a:t>
            </a:r>
            <a:r>
              <a:rPr lang="en-US" altLang="zh-CN" sz="2000" dirty="0">
                <a:latin typeface="Arial Unicode MS" pitchFamily="34" charset="-122"/>
                <a:ea typeface="Arial Unicode MS" pitchFamily="34" charset="-122"/>
                <a:cs typeface="Arial Unicode MS" pitchFamily="34" charset="-122"/>
              </a:rPr>
              <a:t>list </a:t>
            </a:r>
            <a:r>
              <a:rPr lang="zh-CN" altLang="en-US" sz="2000" dirty="0">
                <a:latin typeface="Arial Unicode MS" pitchFamily="34" charset="-122"/>
                <a:ea typeface="Arial Unicode MS" pitchFamily="34" charset="-122"/>
                <a:cs typeface="Arial Unicode MS" pitchFamily="34" charset="-122"/>
              </a:rPr>
              <a:t>集合中的 </a:t>
            </a:r>
            <a:r>
              <a:rPr lang="en-US" altLang="zh-CN" sz="2000" dirty="0" err="1">
                <a:latin typeface="Arial Unicode MS" pitchFamily="34" charset="-122"/>
                <a:ea typeface="Arial Unicode MS" pitchFamily="34" charset="-122"/>
                <a:cs typeface="Arial Unicode MS" pitchFamily="34" charset="-122"/>
              </a:rPr>
              <a:t>i</a:t>
            </a:r>
            <a:r>
              <a:rPr lang="en-US" altLang="zh-CN" sz="2000" dirty="0">
                <a:latin typeface="Arial Unicode MS" pitchFamily="34" charset="-122"/>
                <a:ea typeface="Arial Unicode MS" pitchFamily="34" charset="-122"/>
                <a:cs typeface="Arial Unicode MS" pitchFamily="34" charset="-122"/>
              </a:rPr>
              <a:t> </a:t>
            </a:r>
            <a:r>
              <a:rPr lang="zh-CN" altLang="en-US" sz="2000" dirty="0">
                <a:latin typeface="Arial Unicode MS" pitchFamily="34" charset="-122"/>
                <a:ea typeface="Arial Unicode MS" pitchFamily="34" charset="-122"/>
                <a:cs typeface="Arial Unicode MS" pitchFamily="34" charset="-122"/>
              </a:rPr>
              <a:t>处元素和 </a:t>
            </a:r>
            <a:r>
              <a:rPr lang="en-US" altLang="zh-CN" sz="2000" dirty="0">
                <a:latin typeface="Arial Unicode MS" pitchFamily="34" charset="-122"/>
                <a:ea typeface="Arial Unicode MS" pitchFamily="34" charset="-122"/>
                <a:cs typeface="Arial Unicode MS" pitchFamily="34" charset="-122"/>
              </a:rPr>
              <a:t>j </a:t>
            </a:r>
            <a:r>
              <a:rPr lang="zh-CN" altLang="en-US" sz="2000" dirty="0">
                <a:latin typeface="Arial Unicode MS" pitchFamily="34" charset="-122"/>
                <a:ea typeface="Arial Unicode MS" pitchFamily="34" charset="-122"/>
                <a:cs typeface="Arial Unicode MS" pitchFamily="34" charset="-122"/>
              </a:rPr>
              <a:t>处元素进行交换</a:t>
            </a:r>
            <a:endParaRPr lang="en-US" altLang="zh-CN" sz="20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175248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059" y="538189"/>
            <a:ext cx="8229600" cy="857256"/>
          </a:xfrm>
        </p:spPr>
        <p:txBody>
          <a:bodyPr/>
          <a:lstStyle/>
          <a:p>
            <a:r>
              <a:rPr lang="zh-CN" altLang="en-US" b="1" dirty="0">
                <a:latin typeface="Arial Unicode MS" pitchFamily="34" charset="-122"/>
                <a:ea typeface="Arial Unicode MS" pitchFamily="34" charset="-122"/>
                <a:cs typeface="Arial Unicode MS" pitchFamily="34" charset="-122"/>
              </a:rPr>
              <a:t>查找、替换</a:t>
            </a:r>
          </a:p>
        </p:txBody>
      </p:sp>
      <p:sp>
        <p:nvSpPr>
          <p:cNvPr id="3" name="内容占位符 2"/>
          <p:cNvSpPr>
            <a:spLocks noGrp="1"/>
          </p:cNvSpPr>
          <p:nvPr>
            <p:ph idx="1"/>
          </p:nvPr>
        </p:nvSpPr>
        <p:spPr>
          <a:xfrm>
            <a:off x="943428" y="1422399"/>
            <a:ext cx="9125272" cy="4986831"/>
          </a:xfrm>
        </p:spPr>
        <p:txBody>
          <a:bodyPr>
            <a:normAutofit/>
          </a:bodyPr>
          <a:lstStyle/>
          <a:p>
            <a:pPr marL="0" indent="0">
              <a:buNone/>
            </a:pPr>
            <a:r>
              <a:rPr lang="en-US" altLang="zh-CN" sz="2400" dirty="0">
                <a:latin typeface="Arial Unicode MS" pitchFamily="34" charset="-122"/>
                <a:ea typeface="Arial Unicode MS" pitchFamily="34" charset="-122"/>
                <a:cs typeface="Arial Unicode MS" pitchFamily="34" charset="-122"/>
              </a:rPr>
              <a:t>Object max(Collection)</a:t>
            </a:r>
            <a:r>
              <a:rPr lang="zh-CN" altLang="en-US" sz="2400" dirty="0">
                <a:latin typeface="Arial Unicode MS" pitchFamily="34" charset="-122"/>
                <a:ea typeface="Arial Unicode MS" pitchFamily="34" charset="-122"/>
                <a:cs typeface="Arial Unicode MS" pitchFamily="34" charset="-122"/>
              </a:rPr>
              <a:t>：根据元素的自然顺序，返回给定集合中的最大元素</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a:latin typeface="Arial Unicode MS" pitchFamily="34" charset="-122"/>
                <a:ea typeface="Arial Unicode MS" pitchFamily="34" charset="-122"/>
                <a:cs typeface="Arial Unicode MS" pitchFamily="34" charset="-122"/>
              </a:rPr>
              <a:t>Object max(Collection</a:t>
            </a:r>
            <a:r>
              <a:rPr lang="zh-CN" altLang="en-US" sz="2400" dirty="0">
                <a:latin typeface="Arial Unicode MS" pitchFamily="34" charset="-122"/>
                <a:ea typeface="Arial Unicode MS" pitchFamily="34" charset="-122"/>
                <a:cs typeface="Arial Unicode MS" pitchFamily="34" charset="-122"/>
              </a:rPr>
              <a:t>，</a:t>
            </a:r>
            <a:r>
              <a:rPr lang="en-US" altLang="zh-CN" sz="2400" dirty="0">
                <a:latin typeface="Arial Unicode MS" pitchFamily="34" charset="-122"/>
                <a:ea typeface="Arial Unicode MS" pitchFamily="34" charset="-122"/>
                <a:cs typeface="Arial Unicode MS" pitchFamily="34" charset="-122"/>
              </a:rPr>
              <a:t>Comparator)</a:t>
            </a:r>
            <a:r>
              <a:rPr lang="zh-CN" altLang="en-US" sz="2400" dirty="0">
                <a:latin typeface="Arial Unicode MS" pitchFamily="34" charset="-122"/>
                <a:ea typeface="Arial Unicode MS" pitchFamily="34" charset="-122"/>
                <a:cs typeface="Arial Unicode MS" pitchFamily="34" charset="-122"/>
              </a:rPr>
              <a:t>：根据 </a:t>
            </a:r>
            <a:r>
              <a:rPr lang="en-US" altLang="zh-CN" sz="2400" dirty="0">
                <a:latin typeface="Arial Unicode MS" pitchFamily="34" charset="-122"/>
                <a:ea typeface="Arial Unicode MS" pitchFamily="34" charset="-122"/>
                <a:cs typeface="Arial Unicode MS" pitchFamily="34" charset="-122"/>
              </a:rPr>
              <a:t>Comparator </a:t>
            </a:r>
            <a:r>
              <a:rPr lang="zh-CN" altLang="en-US" sz="2400" dirty="0">
                <a:latin typeface="Arial Unicode MS" pitchFamily="34" charset="-122"/>
                <a:ea typeface="Arial Unicode MS" pitchFamily="34" charset="-122"/>
                <a:cs typeface="Arial Unicode MS" pitchFamily="34" charset="-122"/>
              </a:rPr>
              <a:t>指定的顺序，返回给定集合中的最大元素</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a:latin typeface="Arial Unicode MS" pitchFamily="34" charset="-122"/>
                <a:ea typeface="Arial Unicode MS" pitchFamily="34" charset="-122"/>
                <a:cs typeface="Arial Unicode MS" pitchFamily="34" charset="-122"/>
              </a:rPr>
              <a:t>Object min(Collection)</a:t>
            </a:r>
          </a:p>
          <a:p>
            <a:pPr marL="0" indent="0">
              <a:buNone/>
            </a:pPr>
            <a:r>
              <a:rPr lang="en-US" altLang="zh-CN" sz="2400" dirty="0">
                <a:latin typeface="Arial Unicode MS" pitchFamily="34" charset="-122"/>
                <a:ea typeface="Arial Unicode MS" pitchFamily="34" charset="-122"/>
                <a:cs typeface="Arial Unicode MS" pitchFamily="34" charset="-122"/>
              </a:rPr>
              <a:t>Object min(Collection</a:t>
            </a:r>
            <a:r>
              <a:rPr lang="zh-CN" altLang="en-US" sz="2400" dirty="0">
                <a:latin typeface="Arial Unicode MS" pitchFamily="34" charset="-122"/>
                <a:ea typeface="Arial Unicode MS" pitchFamily="34" charset="-122"/>
                <a:cs typeface="Arial Unicode MS" pitchFamily="34" charset="-122"/>
              </a:rPr>
              <a:t>，</a:t>
            </a:r>
            <a:r>
              <a:rPr lang="en-US" altLang="zh-CN" sz="2400" dirty="0">
                <a:latin typeface="Arial Unicode MS" pitchFamily="34" charset="-122"/>
                <a:ea typeface="Arial Unicode MS" pitchFamily="34" charset="-122"/>
                <a:cs typeface="Arial Unicode MS" pitchFamily="34" charset="-122"/>
              </a:rPr>
              <a:t>Comparator)</a:t>
            </a:r>
          </a:p>
          <a:p>
            <a:pPr marL="0" indent="0">
              <a:buNone/>
            </a:pPr>
            <a:r>
              <a:rPr lang="en-US" altLang="zh-CN" sz="2400" dirty="0" err="1">
                <a:latin typeface="Arial Unicode MS" pitchFamily="34" charset="-122"/>
                <a:ea typeface="Arial Unicode MS" pitchFamily="34" charset="-122"/>
                <a:cs typeface="Arial Unicode MS" pitchFamily="34" charset="-122"/>
              </a:rPr>
              <a:t>int</a:t>
            </a:r>
            <a:r>
              <a:rPr lang="en-US" altLang="zh-CN" sz="2400" dirty="0">
                <a:latin typeface="Arial Unicode MS" pitchFamily="34" charset="-122"/>
                <a:ea typeface="Arial Unicode MS" pitchFamily="34" charset="-122"/>
                <a:cs typeface="Arial Unicode MS" pitchFamily="34" charset="-122"/>
              </a:rPr>
              <a:t> frequency(Collection</a:t>
            </a:r>
            <a:r>
              <a:rPr lang="zh-CN" altLang="en-US" sz="2400" dirty="0">
                <a:latin typeface="Arial Unicode MS" pitchFamily="34" charset="-122"/>
                <a:ea typeface="Arial Unicode MS" pitchFamily="34" charset="-122"/>
                <a:cs typeface="Arial Unicode MS" pitchFamily="34" charset="-122"/>
              </a:rPr>
              <a:t>，</a:t>
            </a:r>
            <a:r>
              <a:rPr lang="en-US" altLang="zh-CN" sz="2400" dirty="0">
                <a:latin typeface="Arial Unicode MS" pitchFamily="34" charset="-122"/>
                <a:ea typeface="Arial Unicode MS" pitchFamily="34" charset="-122"/>
                <a:cs typeface="Arial Unicode MS" pitchFamily="34" charset="-122"/>
              </a:rPr>
              <a:t>Object)</a:t>
            </a:r>
            <a:r>
              <a:rPr lang="zh-CN" altLang="en-US" sz="2400" dirty="0">
                <a:latin typeface="Arial Unicode MS" pitchFamily="34" charset="-122"/>
                <a:ea typeface="Arial Unicode MS" pitchFamily="34" charset="-122"/>
                <a:cs typeface="Arial Unicode MS" pitchFamily="34" charset="-122"/>
              </a:rPr>
              <a:t>：返回指定集合中指定元素的出现次数</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err="1">
                <a:latin typeface="Arial Unicode MS" pitchFamily="34" charset="-122"/>
                <a:ea typeface="Arial Unicode MS" pitchFamily="34" charset="-122"/>
                <a:cs typeface="Arial Unicode MS" pitchFamily="34" charset="-122"/>
              </a:rPr>
              <a:t>boolean</a:t>
            </a:r>
            <a:r>
              <a:rPr lang="en-US" altLang="zh-CN" sz="2400" dirty="0">
                <a:latin typeface="Arial Unicode MS" pitchFamily="34" charset="-122"/>
                <a:ea typeface="Arial Unicode MS" pitchFamily="34" charset="-122"/>
                <a:cs typeface="Arial Unicode MS" pitchFamily="34" charset="-122"/>
              </a:rPr>
              <a:t> </a:t>
            </a:r>
            <a:r>
              <a:rPr lang="en-US" altLang="zh-CN" sz="2400" dirty="0" err="1">
                <a:latin typeface="Arial Unicode MS" pitchFamily="34" charset="-122"/>
                <a:ea typeface="Arial Unicode MS" pitchFamily="34" charset="-122"/>
                <a:cs typeface="Arial Unicode MS" pitchFamily="34" charset="-122"/>
              </a:rPr>
              <a:t>replaceAll</a:t>
            </a:r>
            <a:r>
              <a:rPr lang="en-US" altLang="zh-CN" sz="2400" dirty="0">
                <a:latin typeface="Arial Unicode MS" pitchFamily="34" charset="-122"/>
                <a:ea typeface="Arial Unicode MS" pitchFamily="34" charset="-122"/>
                <a:cs typeface="Arial Unicode MS" pitchFamily="34" charset="-122"/>
              </a:rPr>
              <a:t>(List </a:t>
            </a:r>
            <a:r>
              <a:rPr lang="en-US" altLang="zh-CN" sz="2400" dirty="0" err="1">
                <a:latin typeface="Arial Unicode MS" pitchFamily="34" charset="-122"/>
                <a:ea typeface="Arial Unicode MS" pitchFamily="34" charset="-122"/>
                <a:cs typeface="Arial Unicode MS" pitchFamily="34" charset="-122"/>
              </a:rPr>
              <a:t>list</a:t>
            </a:r>
            <a:r>
              <a:rPr lang="zh-CN" altLang="en-US" sz="2400" dirty="0">
                <a:latin typeface="Arial Unicode MS" pitchFamily="34" charset="-122"/>
                <a:ea typeface="Arial Unicode MS" pitchFamily="34" charset="-122"/>
                <a:cs typeface="Arial Unicode MS" pitchFamily="34" charset="-122"/>
              </a:rPr>
              <a:t>，</a:t>
            </a:r>
            <a:r>
              <a:rPr lang="en-US" altLang="zh-CN" sz="2400" dirty="0">
                <a:latin typeface="Arial Unicode MS" pitchFamily="34" charset="-122"/>
                <a:ea typeface="Arial Unicode MS" pitchFamily="34" charset="-122"/>
                <a:cs typeface="Arial Unicode MS" pitchFamily="34" charset="-122"/>
              </a:rPr>
              <a:t>Object </a:t>
            </a:r>
            <a:r>
              <a:rPr lang="en-US" altLang="zh-CN" sz="2400" dirty="0" err="1">
                <a:latin typeface="Arial Unicode MS" pitchFamily="34" charset="-122"/>
                <a:ea typeface="Arial Unicode MS" pitchFamily="34" charset="-122"/>
                <a:cs typeface="Arial Unicode MS" pitchFamily="34" charset="-122"/>
              </a:rPr>
              <a:t>oldVal</a:t>
            </a:r>
            <a:r>
              <a:rPr lang="zh-CN" altLang="en-US" sz="2400" dirty="0">
                <a:latin typeface="Arial Unicode MS" pitchFamily="34" charset="-122"/>
                <a:ea typeface="Arial Unicode MS" pitchFamily="34" charset="-122"/>
                <a:cs typeface="Arial Unicode MS" pitchFamily="34" charset="-122"/>
              </a:rPr>
              <a:t>，</a:t>
            </a:r>
            <a:r>
              <a:rPr lang="en-US" altLang="zh-CN" sz="2400" dirty="0">
                <a:latin typeface="Arial Unicode MS" pitchFamily="34" charset="-122"/>
                <a:ea typeface="Arial Unicode MS" pitchFamily="34" charset="-122"/>
                <a:cs typeface="Arial Unicode MS" pitchFamily="34" charset="-122"/>
              </a:rPr>
              <a:t>Object </a:t>
            </a:r>
            <a:r>
              <a:rPr lang="en-US" altLang="zh-CN" sz="2400" dirty="0" err="1">
                <a:latin typeface="Arial Unicode MS" pitchFamily="34" charset="-122"/>
                <a:ea typeface="Arial Unicode MS" pitchFamily="34" charset="-122"/>
                <a:cs typeface="Arial Unicode MS" pitchFamily="34" charset="-122"/>
              </a:rPr>
              <a:t>newVal</a:t>
            </a:r>
            <a:r>
              <a:rPr lang="en-US" altLang="zh-CN" sz="2400" dirty="0">
                <a:latin typeface="Arial Unicode MS" pitchFamily="34" charset="-122"/>
                <a:ea typeface="Arial Unicode MS" pitchFamily="34" charset="-122"/>
                <a:cs typeface="Arial Unicode MS" pitchFamily="34" charset="-122"/>
              </a:rPr>
              <a:t>)</a:t>
            </a:r>
            <a:r>
              <a:rPr lang="zh-CN" altLang="en-US" sz="2400" dirty="0">
                <a:latin typeface="Arial Unicode MS" pitchFamily="34" charset="-122"/>
                <a:ea typeface="Arial Unicode MS" pitchFamily="34" charset="-122"/>
                <a:cs typeface="Arial Unicode MS" pitchFamily="34" charset="-122"/>
              </a:rPr>
              <a:t>：使用新值替换 </a:t>
            </a:r>
            <a:r>
              <a:rPr lang="en-US" altLang="zh-CN" sz="2400" dirty="0">
                <a:latin typeface="Arial Unicode MS" pitchFamily="34" charset="-122"/>
                <a:ea typeface="Arial Unicode MS" pitchFamily="34" charset="-122"/>
                <a:cs typeface="Arial Unicode MS" pitchFamily="34" charset="-122"/>
              </a:rPr>
              <a:t>List </a:t>
            </a:r>
            <a:r>
              <a:rPr lang="zh-CN" altLang="en-US" sz="2400" dirty="0">
                <a:latin typeface="Arial Unicode MS" pitchFamily="34" charset="-122"/>
                <a:ea typeface="Arial Unicode MS" pitchFamily="34" charset="-122"/>
                <a:cs typeface="Arial Unicode MS" pitchFamily="34" charset="-122"/>
              </a:rPr>
              <a:t>对象的所有旧值</a:t>
            </a:r>
            <a:endParaRPr lang="en-US" altLang="zh-CN" sz="24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98753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7488" y="502319"/>
            <a:ext cx="8229600" cy="857256"/>
          </a:xfrm>
        </p:spPr>
        <p:txBody>
          <a:bodyPr/>
          <a:lstStyle/>
          <a:p>
            <a:r>
              <a:rPr lang="zh-CN" altLang="en-US" b="1" dirty="0">
                <a:latin typeface="Arial Unicode MS" pitchFamily="34" charset="-122"/>
                <a:ea typeface="Arial Unicode MS" pitchFamily="34" charset="-122"/>
                <a:cs typeface="Arial Unicode MS" pitchFamily="34" charset="-122"/>
              </a:rPr>
              <a:t>同步控制</a:t>
            </a:r>
          </a:p>
        </p:txBody>
      </p:sp>
      <p:sp>
        <p:nvSpPr>
          <p:cNvPr id="3" name="内容占位符 2"/>
          <p:cNvSpPr>
            <a:spLocks noGrp="1"/>
          </p:cNvSpPr>
          <p:nvPr>
            <p:ph idx="1"/>
          </p:nvPr>
        </p:nvSpPr>
        <p:spPr>
          <a:xfrm>
            <a:off x="936171" y="1467883"/>
            <a:ext cx="8229600" cy="1328734"/>
          </a:xfrm>
        </p:spPr>
        <p:txBody>
          <a:bodyPr>
            <a:normAutofit/>
          </a:bodyPr>
          <a:lstStyle/>
          <a:p>
            <a:pPr marL="0" indent="0">
              <a:buNone/>
            </a:pPr>
            <a:r>
              <a:rPr lang="en-US" altLang="zh-CN" sz="2400" dirty="0">
                <a:latin typeface="Arial Unicode MS" pitchFamily="34" charset="-122"/>
                <a:ea typeface="Arial Unicode MS" pitchFamily="34" charset="-122"/>
                <a:cs typeface="Arial Unicode MS" pitchFamily="34" charset="-122"/>
              </a:rPr>
              <a:t>Collections </a:t>
            </a:r>
            <a:r>
              <a:rPr lang="zh-CN" altLang="en-US" sz="2400" dirty="0">
                <a:latin typeface="Arial Unicode MS" pitchFamily="34" charset="-122"/>
                <a:ea typeface="Arial Unicode MS" pitchFamily="34" charset="-122"/>
                <a:cs typeface="Arial Unicode MS" pitchFamily="34" charset="-122"/>
              </a:rPr>
              <a:t>类中提供了多个 </a:t>
            </a:r>
            <a:r>
              <a:rPr lang="en-US" altLang="zh-CN" sz="2400" dirty="0" err="1">
                <a:latin typeface="Arial Unicode MS" pitchFamily="34" charset="-122"/>
                <a:ea typeface="Arial Unicode MS" pitchFamily="34" charset="-122"/>
                <a:cs typeface="Arial Unicode MS" pitchFamily="34" charset="-122"/>
              </a:rPr>
              <a:t>synchronizedXxx</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方法，该方法可使将指定集合包装成线程同步的集合，从而可以解决多线程并发访问集合时的线程安全问题</a:t>
            </a:r>
          </a:p>
        </p:txBody>
      </p:sp>
      <p:pic>
        <p:nvPicPr>
          <p:cNvPr id="6147" name="Picture 3"/>
          <p:cNvPicPr>
            <a:picLocks noChangeAspect="1" noChangeArrowheads="1"/>
          </p:cNvPicPr>
          <p:nvPr/>
        </p:nvPicPr>
        <p:blipFill>
          <a:blip r:embed="rId2" cstate="print"/>
          <a:srcRect/>
          <a:stretch>
            <a:fillRect/>
          </a:stretch>
        </p:blipFill>
        <p:spPr bwMode="auto">
          <a:xfrm>
            <a:off x="1088278" y="3279319"/>
            <a:ext cx="7600772" cy="2857520"/>
          </a:xfrm>
          <a:prstGeom prst="rect">
            <a:avLst/>
          </a:prstGeom>
          <a:noFill/>
          <a:ln w="9525">
            <a:noFill/>
            <a:miter lim="800000"/>
            <a:headEnd/>
            <a:tailEnd/>
          </a:ln>
          <a:effectLst/>
        </p:spPr>
      </p:pic>
    </p:spTree>
    <p:extLst>
      <p:ext uri="{BB962C8B-B14F-4D97-AF65-F5344CB8AC3E}">
        <p14:creationId xmlns:p14="http://schemas.microsoft.com/office/powerpoint/2010/main" val="31469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40.jpg"/>
          <p:cNvPicPr>
            <a:picLocks noGrp="1" noChangeAspect="1"/>
          </p:cNvPicPr>
          <p:nvPr>
            <p:ph idx="1"/>
          </p:nvPr>
        </p:nvPicPr>
        <p:blipFill>
          <a:blip r:embed="rId2" cstate="print"/>
          <a:stretch>
            <a:fillRect/>
          </a:stretch>
        </p:blipFill>
        <p:spPr>
          <a:xfrm>
            <a:off x="130738" y="274320"/>
            <a:ext cx="12061261" cy="753563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90058" y="503447"/>
            <a:ext cx="8229600" cy="1000132"/>
          </a:xfrm>
        </p:spPr>
        <p:txBody>
          <a:bodyPr>
            <a:normAutofit/>
          </a:bodyPr>
          <a:lstStyle/>
          <a:p>
            <a:r>
              <a:rPr lang="en-US" altLang="zh-CN" sz="4000" b="1" dirty="0">
                <a:solidFill>
                  <a:srgbClr val="00B050"/>
                </a:solidFill>
                <a:latin typeface="Arial" pitchFamily="34" charset="0"/>
                <a:ea typeface="黑体" pitchFamily="49" charset="-122"/>
                <a:cs typeface="Arial" pitchFamily="34" charset="0"/>
              </a:rPr>
              <a:t>JAVA</a:t>
            </a:r>
            <a:r>
              <a:rPr lang="zh-CN" altLang="en-US" sz="4000" b="1" dirty="0">
                <a:solidFill>
                  <a:srgbClr val="00B050"/>
                </a:solidFill>
                <a:latin typeface="黑体" pitchFamily="49" charset="-122"/>
                <a:ea typeface="黑体" pitchFamily="49" charset="-122"/>
                <a:cs typeface="Arial Unicode MS" pitchFamily="34" charset="-122"/>
              </a:rPr>
              <a:t>基础课程内容</a:t>
            </a:r>
            <a:endParaRPr lang="zh-CN" altLang="en-US" sz="4000" dirty="0">
              <a:solidFill>
                <a:srgbClr val="00B050"/>
              </a:solidFill>
              <a:latin typeface="黑体" pitchFamily="49" charset="-122"/>
              <a:ea typeface="黑体" pitchFamily="49" charset="-122"/>
              <a:cs typeface="Arial Unicode MS" pitchFamily="34" charset="-122"/>
            </a:endParaRPr>
          </a:p>
        </p:txBody>
      </p:sp>
      <p:sp>
        <p:nvSpPr>
          <p:cNvPr id="5" name="内容占位符 2"/>
          <p:cNvSpPr>
            <a:spLocks noGrp="1"/>
          </p:cNvSpPr>
          <p:nvPr>
            <p:ph idx="1"/>
          </p:nvPr>
        </p:nvSpPr>
        <p:spPr>
          <a:xfrm>
            <a:off x="1095120" y="1776236"/>
            <a:ext cx="4071966" cy="4500594"/>
          </a:xfrm>
        </p:spPr>
        <p:txBody>
          <a:bodyPr>
            <a:noAutofit/>
          </a:bodyPr>
          <a:lstStyle/>
          <a:p>
            <a:r>
              <a:rPr lang="zh-CN" altLang="en-US" sz="2400" dirty="0">
                <a:solidFill>
                  <a:srgbClr val="00B050"/>
                </a:solidFill>
                <a:latin typeface="Arial" pitchFamily="34" charset="0"/>
                <a:ea typeface="华文细黑" pitchFamily="2" charset="-122"/>
                <a:cs typeface="Arial" pitchFamily="34" charset="0"/>
              </a:rPr>
              <a:t>第一章 </a:t>
            </a:r>
            <a:r>
              <a:rPr lang="en-US" altLang="zh-CN" sz="2400" dirty="0">
                <a:solidFill>
                  <a:srgbClr val="00B050"/>
                </a:solidFill>
                <a:latin typeface="Arial" pitchFamily="34" charset="0"/>
                <a:ea typeface="华文细黑" pitchFamily="2" charset="-122"/>
                <a:cs typeface="Arial" pitchFamily="34" charset="0"/>
              </a:rPr>
              <a:t>Java</a:t>
            </a:r>
            <a:r>
              <a:rPr lang="zh-CN" altLang="en-US" sz="2400" dirty="0">
                <a:solidFill>
                  <a:srgbClr val="00B050"/>
                </a:solidFill>
                <a:latin typeface="Arial" pitchFamily="34" charset="0"/>
                <a:ea typeface="华文细黑" pitchFamily="2" charset="-122"/>
                <a:cs typeface="Arial" pitchFamily="34" charset="0"/>
              </a:rPr>
              <a:t>语言概述              </a:t>
            </a:r>
          </a:p>
          <a:p>
            <a:r>
              <a:rPr lang="zh-CN" altLang="en-US" sz="2400" dirty="0">
                <a:solidFill>
                  <a:srgbClr val="00B050"/>
                </a:solidFill>
                <a:latin typeface="Arial" pitchFamily="34" charset="0"/>
                <a:ea typeface="华文细黑" pitchFamily="2" charset="-122"/>
                <a:cs typeface="Arial" pitchFamily="34" charset="0"/>
              </a:rPr>
              <a:t>第二章 基本语法</a:t>
            </a:r>
          </a:p>
          <a:p>
            <a:r>
              <a:rPr lang="zh-CN" altLang="en-US" sz="2400" dirty="0">
                <a:solidFill>
                  <a:srgbClr val="00B050"/>
                </a:solidFill>
                <a:latin typeface="Arial" pitchFamily="34" charset="0"/>
                <a:ea typeface="华文细黑" pitchFamily="2" charset="-122"/>
                <a:cs typeface="Arial" pitchFamily="34" charset="0"/>
              </a:rPr>
              <a:t>第三章 面向对象</a:t>
            </a:r>
          </a:p>
          <a:p>
            <a:r>
              <a:rPr lang="zh-CN" altLang="en-US" sz="2400" dirty="0">
                <a:solidFill>
                  <a:srgbClr val="00B050"/>
                </a:solidFill>
                <a:latin typeface="Arial" pitchFamily="34" charset="0"/>
                <a:ea typeface="华文细黑" pitchFamily="2" charset="-122"/>
                <a:cs typeface="Arial" pitchFamily="34" charset="0"/>
              </a:rPr>
              <a:t>第四章 </a:t>
            </a:r>
            <a:r>
              <a:rPr lang="en-US" altLang="zh-CN" sz="2400" dirty="0">
                <a:solidFill>
                  <a:srgbClr val="00B050"/>
                </a:solidFill>
                <a:latin typeface="Arial" pitchFamily="34" charset="0"/>
                <a:ea typeface="华文细黑" pitchFamily="2" charset="-122"/>
                <a:cs typeface="Arial" pitchFamily="34" charset="0"/>
              </a:rPr>
              <a:t>Java </a:t>
            </a:r>
            <a:r>
              <a:rPr lang="zh-CN" altLang="en-US" sz="2400" dirty="0">
                <a:solidFill>
                  <a:srgbClr val="00B050"/>
                </a:solidFill>
                <a:latin typeface="Arial" pitchFamily="34" charset="0"/>
                <a:ea typeface="华文细黑" pitchFamily="2" charset="-122"/>
                <a:cs typeface="Arial" pitchFamily="34" charset="0"/>
              </a:rPr>
              <a:t>类设计</a:t>
            </a:r>
            <a:endParaRPr lang="en-US" altLang="zh-CN" sz="2400" dirty="0">
              <a:solidFill>
                <a:srgbClr val="00B050"/>
              </a:solidFill>
              <a:latin typeface="Arial" pitchFamily="34" charset="0"/>
              <a:ea typeface="华文细黑" pitchFamily="2" charset="-122"/>
              <a:cs typeface="Arial" pitchFamily="34" charset="0"/>
            </a:endParaRPr>
          </a:p>
          <a:p>
            <a:r>
              <a:rPr lang="zh-CN" altLang="en-US" sz="2400" dirty="0">
                <a:solidFill>
                  <a:srgbClr val="00B050"/>
                </a:solidFill>
                <a:latin typeface="Arial" pitchFamily="34" charset="0"/>
                <a:ea typeface="华文细黑" pitchFamily="2" charset="-122"/>
                <a:cs typeface="Arial" pitchFamily="34" charset="0"/>
              </a:rPr>
              <a:t>第五章 高级类特性</a:t>
            </a:r>
          </a:p>
          <a:p>
            <a:r>
              <a:rPr lang="zh-CN" altLang="en-US" sz="2400" dirty="0">
                <a:solidFill>
                  <a:srgbClr val="00B050"/>
                </a:solidFill>
                <a:latin typeface="Arial" pitchFamily="34" charset="0"/>
                <a:ea typeface="华文细黑" pitchFamily="2" charset="-122"/>
                <a:cs typeface="Arial" pitchFamily="34" charset="0"/>
              </a:rPr>
              <a:t>第六章 异常处理</a:t>
            </a:r>
          </a:p>
          <a:p>
            <a:r>
              <a:rPr lang="zh-CN" altLang="en-US" sz="2400" dirty="0">
                <a:solidFill>
                  <a:srgbClr val="FF0000"/>
                </a:solidFill>
                <a:latin typeface="Arial" pitchFamily="34" charset="0"/>
                <a:ea typeface="华文细黑" pitchFamily="2" charset="-122"/>
                <a:cs typeface="Arial" pitchFamily="34" charset="0"/>
              </a:rPr>
              <a:t>第七章 </a:t>
            </a:r>
            <a:r>
              <a:rPr lang="en-US" altLang="zh-CN" sz="2400" dirty="0">
                <a:solidFill>
                  <a:srgbClr val="FF0000"/>
                </a:solidFill>
                <a:latin typeface="Arial" pitchFamily="34" charset="0"/>
                <a:ea typeface="华文细黑" pitchFamily="2" charset="-122"/>
                <a:cs typeface="Arial" pitchFamily="34" charset="0"/>
              </a:rPr>
              <a:t>Java </a:t>
            </a:r>
            <a:r>
              <a:rPr lang="zh-CN" altLang="en-US" sz="2400" dirty="0">
                <a:solidFill>
                  <a:srgbClr val="FF0000"/>
                </a:solidFill>
                <a:latin typeface="Arial" pitchFamily="34" charset="0"/>
                <a:ea typeface="华文细黑" pitchFamily="2" charset="-122"/>
                <a:cs typeface="Arial" pitchFamily="34" charset="0"/>
              </a:rPr>
              <a:t>集合</a:t>
            </a:r>
          </a:p>
          <a:p>
            <a:r>
              <a:rPr lang="zh-CN" altLang="en-US" sz="2400" dirty="0">
                <a:solidFill>
                  <a:srgbClr val="00B050"/>
                </a:solidFill>
                <a:latin typeface="Arial" pitchFamily="34" charset="0"/>
                <a:ea typeface="华文细黑" pitchFamily="2" charset="-122"/>
                <a:cs typeface="Arial" pitchFamily="34" charset="0"/>
              </a:rPr>
              <a:t>第八章 泛型</a:t>
            </a:r>
            <a:endParaRPr lang="en-US" altLang="zh-CN" sz="2400" dirty="0">
              <a:solidFill>
                <a:srgbClr val="00B050"/>
              </a:solidFill>
              <a:latin typeface="Arial" pitchFamily="34" charset="0"/>
              <a:ea typeface="华文细黑" pitchFamily="2" charset="-122"/>
              <a:cs typeface="Arial" pitchFamily="34" charset="0"/>
            </a:endParaRPr>
          </a:p>
          <a:p>
            <a:r>
              <a:rPr lang="zh-CN" altLang="en-US" sz="2400" dirty="0">
                <a:solidFill>
                  <a:srgbClr val="00B050"/>
                </a:solidFill>
                <a:latin typeface="Arial" pitchFamily="34" charset="0"/>
                <a:ea typeface="华文细黑" pitchFamily="2" charset="-122"/>
                <a:cs typeface="Arial" pitchFamily="34" charset="0"/>
              </a:rPr>
              <a:t>第九章 注解 </a:t>
            </a:r>
            <a:r>
              <a:rPr lang="en-US" altLang="zh-CN" sz="2400" dirty="0">
                <a:solidFill>
                  <a:srgbClr val="00B050"/>
                </a:solidFill>
                <a:latin typeface="Arial" pitchFamily="34" charset="0"/>
                <a:ea typeface="华文细黑" pitchFamily="2" charset="-122"/>
                <a:cs typeface="Arial" pitchFamily="34" charset="0"/>
              </a:rPr>
              <a:t>&amp; </a:t>
            </a:r>
            <a:r>
              <a:rPr lang="zh-CN" altLang="en-US" sz="2400" dirty="0">
                <a:solidFill>
                  <a:srgbClr val="00B050"/>
                </a:solidFill>
                <a:latin typeface="Arial" pitchFamily="34" charset="0"/>
                <a:ea typeface="华文细黑" pitchFamily="2" charset="-122"/>
                <a:cs typeface="Arial" pitchFamily="34" charset="0"/>
              </a:rPr>
              <a:t>枚举</a:t>
            </a:r>
            <a:endParaRPr lang="en-US" altLang="zh-CN" sz="2400" dirty="0">
              <a:solidFill>
                <a:srgbClr val="00B050"/>
              </a:solidFill>
              <a:latin typeface="Arial" pitchFamily="34" charset="0"/>
              <a:ea typeface="华文细黑" pitchFamily="2" charset="-122"/>
              <a:cs typeface="Arial" pitchFamily="34" charset="0"/>
            </a:endParaRPr>
          </a:p>
          <a:p>
            <a:pPr lvl="0">
              <a:defRPr/>
            </a:pPr>
            <a:r>
              <a:rPr lang="zh-CN" altLang="en-US" sz="2400" dirty="0">
                <a:solidFill>
                  <a:srgbClr val="00B050"/>
                </a:solidFill>
                <a:latin typeface="Arial" pitchFamily="34" charset="0"/>
                <a:ea typeface="华文细黑" pitchFamily="2" charset="-122"/>
                <a:cs typeface="Arial" pitchFamily="34" charset="0"/>
              </a:rPr>
              <a:t>第十章 </a:t>
            </a:r>
            <a:r>
              <a:rPr lang="en-US" altLang="zh-CN" sz="2400" dirty="0">
                <a:solidFill>
                  <a:srgbClr val="00B050"/>
                </a:solidFill>
                <a:latin typeface="Arial" pitchFamily="34" charset="0"/>
                <a:ea typeface="华文细黑" pitchFamily="2" charset="-122"/>
                <a:cs typeface="Arial" pitchFamily="34" charset="0"/>
              </a:rPr>
              <a:t>IO</a:t>
            </a:r>
            <a:r>
              <a:rPr lang="zh-CN" altLang="en-US" sz="2400" dirty="0">
                <a:solidFill>
                  <a:srgbClr val="00B050"/>
                </a:solidFill>
                <a:latin typeface="Arial" pitchFamily="34" charset="0"/>
                <a:ea typeface="华文细黑" pitchFamily="2" charset="-122"/>
                <a:cs typeface="Arial" pitchFamily="34" charset="0"/>
              </a:rPr>
              <a:t>              </a:t>
            </a:r>
          </a:p>
        </p:txBody>
      </p:sp>
      <p:sp>
        <p:nvSpPr>
          <p:cNvPr id="6" name="内容占位符 2"/>
          <p:cNvSpPr txBox="1">
            <a:spLocks/>
          </p:cNvSpPr>
          <p:nvPr/>
        </p:nvSpPr>
        <p:spPr>
          <a:xfrm>
            <a:off x="5486400" y="1805264"/>
            <a:ext cx="4071966" cy="4429156"/>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zh-CN" altLang="en-US" sz="2400" dirty="0">
                <a:solidFill>
                  <a:srgbClr val="00B050"/>
                </a:solidFill>
                <a:latin typeface="Arial" pitchFamily="34" charset="0"/>
                <a:ea typeface="华文细黑" pitchFamily="2" charset="-122"/>
                <a:cs typeface="Arial" pitchFamily="34" charset="0"/>
              </a:rPr>
              <a:t>第十一章 线程</a:t>
            </a:r>
            <a:endParaRPr lang="en-US" altLang="zh-CN" sz="2400" dirty="0">
              <a:solidFill>
                <a:srgbClr val="00B050"/>
              </a:solidFill>
              <a:latin typeface="Arial" pitchFamily="34" charset="0"/>
              <a:ea typeface="华文细黑" pitchFamily="2" charset="-122"/>
              <a:cs typeface="Arial" pitchFamily="34" charset="0"/>
            </a:endParaRPr>
          </a:p>
          <a:p>
            <a:pPr marL="342900" indent="-342900">
              <a:spcBef>
                <a:spcPct val="20000"/>
              </a:spcBef>
              <a:buFont typeface="Arial" pitchFamily="34" charset="0"/>
              <a:buChar char="•"/>
              <a:defRPr/>
            </a:pPr>
            <a:r>
              <a:rPr lang="zh-CN" altLang="en-US" sz="2400" dirty="0">
                <a:solidFill>
                  <a:srgbClr val="00B050"/>
                </a:solidFill>
                <a:latin typeface="Arial" pitchFamily="34" charset="0"/>
                <a:ea typeface="华文细黑" pitchFamily="2" charset="-122"/>
                <a:cs typeface="Arial" pitchFamily="34" charset="0"/>
              </a:rPr>
              <a:t>第十二章 </a:t>
            </a:r>
            <a:r>
              <a:rPr lang="en-US" altLang="zh-CN" sz="2400" dirty="0">
                <a:solidFill>
                  <a:srgbClr val="00B050"/>
                </a:solidFill>
                <a:latin typeface="Arial" pitchFamily="34" charset="0"/>
                <a:ea typeface="华文细黑" pitchFamily="2" charset="-122"/>
                <a:cs typeface="Arial" pitchFamily="34" charset="0"/>
              </a:rPr>
              <a:t>Java </a:t>
            </a:r>
            <a:r>
              <a:rPr lang="zh-CN" altLang="en-US" sz="2400" dirty="0">
                <a:solidFill>
                  <a:srgbClr val="00B050"/>
                </a:solidFill>
                <a:latin typeface="Arial" pitchFamily="34" charset="0"/>
                <a:ea typeface="华文细黑" pitchFamily="2" charset="-122"/>
                <a:cs typeface="Arial" pitchFamily="34" charset="0"/>
              </a:rPr>
              <a:t>常用类</a:t>
            </a:r>
          </a:p>
          <a:p>
            <a:pPr marL="342900" indent="-342900">
              <a:spcBef>
                <a:spcPct val="20000"/>
              </a:spcBef>
              <a:buFont typeface="Arial" pitchFamily="34" charset="0"/>
              <a:buChar char="•"/>
              <a:defRPr/>
            </a:pPr>
            <a:r>
              <a:rPr lang="zh-CN" altLang="en-US" sz="2400" dirty="0">
                <a:solidFill>
                  <a:srgbClr val="00B050"/>
                </a:solidFill>
                <a:latin typeface="Arial" pitchFamily="34" charset="0"/>
                <a:ea typeface="华文细黑" pitchFamily="2" charset="-122"/>
                <a:cs typeface="Arial" pitchFamily="34" charset="0"/>
              </a:rPr>
              <a:t>第十三章 </a:t>
            </a:r>
            <a:r>
              <a:rPr lang="en-US" altLang="zh-CN" sz="2400" dirty="0">
                <a:solidFill>
                  <a:srgbClr val="00B050"/>
                </a:solidFill>
                <a:latin typeface="Arial" pitchFamily="34" charset="0"/>
                <a:ea typeface="华文细黑" pitchFamily="2" charset="-122"/>
                <a:cs typeface="Arial" pitchFamily="34" charset="0"/>
              </a:rPr>
              <a:t>Java </a:t>
            </a:r>
            <a:r>
              <a:rPr lang="zh-CN" altLang="en-US" sz="2400" dirty="0">
                <a:solidFill>
                  <a:srgbClr val="00B050"/>
                </a:solidFill>
                <a:latin typeface="Arial" pitchFamily="34" charset="0"/>
                <a:ea typeface="华文细黑" pitchFamily="2" charset="-122"/>
                <a:cs typeface="Arial" pitchFamily="34" charset="0"/>
              </a:rPr>
              <a:t>反射</a:t>
            </a:r>
            <a:endParaRPr lang="en-US" altLang="zh-CN" sz="2400" dirty="0">
              <a:solidFill>
                <a:srgbClr val="00B050"/>
              </a:solidFill>
              <a:latin typeface="Arial" pitchFamily="34" charset="0"/>
              <a:ea typeface="华文细黑" pitchFamily="2" charset="-122"/>
              <a:cs typeface="Arial" pitchFamily="34" charset="0"/>
            </a:endParaRPr>
          </a:p>
          <a:p>
            <a:pPr marL="342900" indent="-342900">
              <a:spcBef>
                <a:spcPct val="20000"/>
              </a:spcBef>
              <a:buFont typeface="Arial" pitchFamily="34" charset="0"/>
              <a:buChar char="•"/>
              <a:defRPr/>
            </a:pPr>
            <a:r>
              <a:rPr lang="zh-CN" altLang="en-US" sz="2400" dirty="0">
                <a:solidFill>
                  <a:srgbClr val="00B050"/>
                </a:solidFill>
                <a:latin typeface="Arial" pitchFamily="34" charset="0"/>
                <a:ea typeface="华文细黑" pitchFamily="2" charset="-122"/>
                <a:cs typeface="Arial" pitchFamily="34" charset="0"/>
              </a:rPr>
              <a:t>第十四章 </a:t>
            </a:r>
            <a:r>
              <a:rPr lang="en-US" altLang="zh-CN" sz="2400" dirty="0">
                <a:solidFill>
                  <a:srgbClr val="00B050"/>
                </a:solidFill>
                <a:latin typeface="Arial" pitchFamily="34" charset="0"/>
                <a:ea typeface="华文细黑" pitchFamily="2" charset="-122"/>
                <a:cs typeface="Arial" pitchFamily="34" charset="0"/>
              </a:rPr>
              <a:t>Java </a:t>
            </a:r>
            <a:r>
              <a:rPr lang="zh-CN" altLang="en-US" sz="2400" dirty="0">
                <a:solidFill>
                  <a:srgbClr val="00B050"/>
                </a:solidFill>
                <a:latin typeface="Arial" pitchFamily="34" charset="0"/>
                <a:ea typeface="华文细黑" pitchFamily="2" charset="-122"/>
                <a:cs typeface="Arial" pitchFamily="34" charset="0"/>
              </a:rPr>
              <a:t>网络编程</a:t>
            </a:r>
          </a:p>
        </p:txBody>
      </p:sp>
    </p:spTree>
    <p:extLst>
      <p:ext uri="{BB962C8B-B14F-4D97-AF65-F5344CB8AC3E}">
        <p14:creationId xmlns:p14="http://schemas.microsoft.com/office/powerpoint/2010/main" val="308769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83884" y="494602"/>
            <a:ext cx="8229600" cy="1419943"/>
          </a:xfrm>
        </p:spPr>
        <p:txBody>
          <a:bodyPr>
            <a:normAutofit/>
          </a:bodyPr>
          <a:lstStyle/>
          <a:p>
            <a:r>
              <a:rPr lang="zh-CN" altLang="en-US" sz="4000" b="1" dirty="0">
                <a:solidFill>
                  <a:srgbClr val="00B050"/>
                </a:solidFill>
                <a:latin typeface="Arial Unicode MS" pitchFamily="34" charset="-122"/>
                <a:ea typeface="Arial Unicode MS" pitchFamily="34" charset="-122"/>
                <a:cs typeface="Arial Unicode MS" pitchFamily="34" charset="-122"/>
              </a:rPr>
              <a:t>本章内容</a:t>
            </a:r>
          </a:p>
        </p:txBody>
      </p:sp>
      <p:sp>
        <p:nvSpPr>
          <p:cNvPr id="5" name="内容占位符 2"/>
          <p:cNvSpPr>
            <a:spLocks noGrp="1"/>
          </p:cNvSpPr>
          <p:nvPr>
            <p:ph idx="1"/>
          </p:nvPr>
        </p:nvSpPr>
        <p:spPr>
          <a:xfrm>
            <a:off x="994653" y="1755765"/>
            <a:ext cx="8215370" cy="4329130"/>
          </a:xfrm>
        </p:spPr>
        <p:txBody>
          <a:bodyPr>
            <a:noAutofit/>
          </a:bodyPr>
          <a:lstStyle/>
          <a:p>
            <a:pPr marL="457200" indent="-457200">
              <a:spcBef>
                <a:spcPct val="20000"/>
              </a:spcBef>
              <a:buFont typeface="Wingdings" pitchFamily="2" charset="2"/>
              <a:buChar char="§"/>
            </a:pPr>
            <a:r>
              <a:rPr lang="en-US" altLang="zh-CN" dirty="0">
                <a:solidFill>
                  <a:srgbClr val="00B050"/>
                </a:solidFill>
                <a:latin typeface="Arial Unicode MS" pitchFamily="34" charset="-122"/>
                <a:ea typeface="Arial Unicode MS" pitchFamily="34" charset="-122"/>
                <a:cs typeface="Arial Unicode MS" pitchFamily="34" charset="-122"/>
              </a:rPr>
              <a:t>Java </a:t>
            </a:r>
            <a:r>
              <a:rPr lang="zh-CN" altLang="en-US" dirty="0">
                <a:solidFill>
                  <a:srgbClr val="00B050"/>
                </a:solidFill>
                <a:latin typeface="Arial Unicode MS" pitchFamily="34" charset="-122"/>
                <a:ea typeface="Arial Unicode MS" pitchFamily="34" charset="-122"/>
                <a:cs typeface="Arial Unicode MS" pitchFamily="34" charset="-122"/>
              </a:rPr>
              <a:t>集合概述</a:t>
            </a:r>
            <a:endParaRPr lang="en-US" altLang="zh-CN" dirty="0">
              <a:solidFill>
                <a:srgbClr val="00B050"/>
              </a:solidFill>
              <a:latin typeface="Arial Unicode MS" pitchFamily="34" charset="-122"/>
              <a:ea typeface="Arial Unicode MS" pitchFamily="34" charset="-122"/>
              <a:cs typeface="Arial Unicode MS" pitchFamily="34" charset="-122"/>
            </a:endParaRPr>
          </a:p>
          <a:p>
            <a:pPr marL="457200" indent="-457200">
              <a:spcBef>
                <a:spcPct val="20000"/>
              </a:spcBef>
              <a:buFont typeface="Wingdings" pitchFamily="2" charset="2"/>
              <a:buChar char="§"/>
            </a:pPr>
            <a:r>
              <a:rPr lang="en-US" altLang="zh-CN" dirty="0">
                <a:solidFill>
                  <a:srgbClr val="00B050"/>
                </a:solidFill>
                <a:latin typeface="Arial Unicode MS" pitchFamily="34" charset="-122"/>
                <a:ea typeface="Arial Unicode MS" pitchFamily="34" charset="-122"/>
                <a:cs typeface="Arial Unicode MS" pitchFamily="34" charset="-122"/>
              </a:rPr>
              <a:t>Collection </a:t>
            </a:r>
            <a:r>
              <a:rPr lang="zh-CN" altLang="en-US" dirty="0">
                <a:solidFill>
                  <a:srgbClr val="00B050"/>
                </a:solidFill>
                <a:latin typeface="Arial Unicode MS" pitchFamily="34" charset="-122"/>
                <a:ea typeface="Arial Unicode MS" pitchFamily="34" charset="-122"/>
                <a:cs typeface="Arial Unicode MS" pitchFamily="34" charset="-122"/>
              </a:rPr>
              <a:t>接口</a:t>
            </a:r>
            <a:endParaRPr lang="en-US" altLang="zh-CN" dirty="0">
              <a:solidFill>
                <a:srgbClr val="00B050"/>
              </a:solidFill>
              <a:latin typeface="Arial Unicode MS" pitchFamily="34" charset="-122"/>
              <a:ea typeface="Arial Unicode MS" pitchFamily="34" charset="-122"/>
              <a:cs typeface="Arial Unicode MS" pitchFamily="34" charset="-122"/>
            </a:endParaRPr>
          </a:p>
          <a:p>
            <a:pPr marL="457200" indent="-457200">
              <a:spcBef>
                <a:spcPct val="20000"/>
              </a:spcBef>
              <a:buFont typeface="Wingdings" pitchFamily="2" charset="2"/>
              <a:buChar char="§"/>
            </a:pPr>
            <a:r>
              <a:rPr lang="en-US" altLang="zh-CN" dirty="0">
                <a:solidFill>
                  <a:srgbClr val="00B050"/>
                </a:solidFill>
                <a:latin typeface="Arial Unicode MS" pitchFamily="34" charset="-122"/>
                <a:ea typeface="Arial Unicode MS" pitchFamily="34" charset="-122"/>
                <a:cs typeface="Arial Unicode MS" pitchFamily="34" charset="-122"/>
              </a:rPr>
              <a:t>Iterator </a:t>
            </a:r>
            <a:r>
              <a:rPr lang="zh-CN" altLang="en-US" dirty="0">
                <a:solidFill>
                  <a:srgbClr val="00B050"/>
                </a:solidFill>
                <a:latin typeface="Arial Unicode MS" pitchFamily="34" charset="-122"/>
                <a:ea typeface="Arial Unicode MS" pitchFamily="34" charset="-122"/>
                <a:cs typeface="Arial Unicode MS" pitchFamily="34" charset="-122"/>
              </a:rPr>
              <a:t>接口</a:t>
            </a:r>
            <a:endParaRPr lang="en-US" altLang="zh-CN" dirty="0">
              <a:solidFill>
                <a:srgbClr val="00B050"/>
              </a:solidFill>
              <a:latin typeface="Arial Unicode MS" pitchFamily="34" charset="-122"/>
              <a:ea typeface="Arial Unicode MS" pitchFamily="34" charset="-122"/>
              <a:cs typeface="Arial Unicode MS" pitchFamily="34" charset="-122"/>
            </a:endParaRPr>
          </a:p>
          <a:p>
            <a:pPr marL="457200" indent="-457200">
              <a:spcBef>
                <a:spcPct val="20000"/>
              </a:spcBef>
              <a:buFont typeface="Wingdings" pitchFamily="2" charset="2"/>
              <a:buChar char="§"/>
            </a:pPr>
            <a:r>
              <a:rPr lang="en-US" altLang="zh-CN" dirty="0">
                <a:solidFill>
                  <a:srgbClr val="00B050"/>
                </a:solidFill>
                <a:latin typeface="Arial Unicode MS" pitchFamily="34" charset="-122"/>
                <a:ea typeface="Arial Unicode MS" pitchFamily="34" charset="-122"/>
                <a:cs typeface="Arial Unicode MS" pitchFamily="34" charset="-122"/>
              </a:rPr>
              <a:t>Set</a:t>
            </a:r>
          </a:p>
          <a:p>
            <a:pPr marL="457200" indent="-457200">
              <a:spcBef>
                <a:spcPct val="20000"/>
              </a:spcBef>
              <a:buFont typeface="Wingdings" pitchFamily="2" charset="2"/>
              <a:buChar char="§"/>
            </a:pPr>
            <a:r>
              <a:rPr lang="en-US" altLang="zh-CN" dirty="0">
                <a:solidFill>
                  <a:srgbClr val="00B050"/>
                </a:solidFill>
                <a:latin typeface="Arial Unicode MS" pitchFamily="34" charset="-122"/>
                <a:ea typeface="Arial Unicode MS" pitchFamily="34" charset="-122"/>
                <a:cs typeface="Arial Unicode MS" pitchFamily="34" charset="-122"/>
              </a:rPr>
              <a:t>List</a:t>
            </a:r>
          </a:p>
          <a:p>
            <a:pPr marL="457200" indent="-457200">
              <a:spcBef>
                <a:spcPct val="20000"/>
              </a:spcBef>
              <a:buFont typeface="Wingdings" pitchFamily="2" charset="2"/>
              <a:buChar char="§"/>
            </a:pPr>
            <a:r>
              <a:rPr lang="en-US" altLang="zh-CN" dirty="0">
                <a:solidFill>
                  <a:srgbClr val="00B050"/>
                </a:solidFill>
                <a:latin typeface="Arial Unicode MS" pitchFamily="34" charset="-122"/>
                <a:ea typeface="Arial Unicode MS" pitchFamily="34" charset="-122"/>
                <a:cs typeface="Arial Unicode MS" pitchFamily="34" charset="-122"/>
              </a:rPr>
              <a:t>Map</a:t>
            </a:r>
          </a:p>
          <a:p>
            <a:pPr marL="457200" indent="-457200">
              <a:spcBef>
                <a:spcPct val="20000"/>
              </a:spcBef>
              <a:buFont typeface="Wingdings" pitchFamily="2" charset="2"/>
              <a:buChar char="§"/>
            </a:pPr>
            <a:r>
              <a:rPr lang="en-US" altLang="zh-CN" dirty="0">
                <a:solidFill>
                  <a:srgbClr val="00B050"/>
                </a:solidFill>
                <a:latin typeface="Arial Unicode MS" pitchFamily="34" charset="-122"/>
                <a:ea typeface="Arial Unicode MS" pitchFamily="34" charset="-122"/>
                <a:cs typeface="Arial Unicode MS" pitchFamily="34" charset="-122"/>
              </a:rPr>
              <a:t>Collections </a:t>
            </a:r>
            <a:r>
              <a:rPr lang="zh-CN" altLang="en-US" dirty="0">
                <a:solidFill>
                  <a:srgbClr val="00B050"/>
                </a:solidFill>
                <a:latin typeface="Arial Unicode MS" pitchFamily="34" charset="-122"/>
                <a:ea typeface="Arial Unicode MS" pitchFamily="34" charset="-122"/>
                <a:cs typeface="Arial Unicode MS" pitchFamily="34" charset="-122"/>
              </a:rPr>
              <a:t>工具类</a:t>
            </a:r>
            <a:endParaRPr lang="en-US" altLang="zh-CN" dirty="0">
              <a:solidFill>
                <a:srgbClr val="00B050"/>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98608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1030" y="494082"/>
            <a:ext cx="8229600" cy="857256"/>
          </a:xfrm>
        </p:spPr>
        <p:txBody>
          <a:bodyPr/>
          <a:lstStyle/>
          <a:p>
            <a:r>
              <a:rPr lang="en-US" altLang="zh-CN" b="1" dirty="0">
                <a:latin typeface="Arial Unicode MS" pitchFamily="34" charset="-122"/>
                <a:ea typeface="Arial Unicode MS" pitchFamily="34" charset="-122"/>
                <a:cs typeface="Arial Unicode MS" pitchFamily="34" charset="-122"/>
              </a:rPr>
              <a:t>Java </a:t>
            </a:r>
            <a:r>
              <a:rPr lang="zh-CN" altLang="en-US" b="1" dirty="0">
                <a:latin typeface="Arial Unicode MS" pitchFamily="34" charset="-122"/>
                <a:ea typeface="Arial Unicode MS" pitchFamily="34" charset="-122"/>
                <a:cs typeface="Arial Unicode MS" pitchFamily="34" charset="-122"/>
              </a:rPr>
              <a:t>集合概述</a:t>
            </a:r>
          </a:p>
        </p:txBody>
      </p:sp>
      <p:sp>
        <p:nvSpPr>
          <p:cNvPr id="3" name="内容占位符 2"/>
          <p:cNvSpPr>
            <a:spLocks noGrp="1"/>
          </p:cNvSpPr>
          <p:nvPr>
            <p:ph idx="1"/>
          </p:nvPr>
        </p:nvSpPr>
        <p:spPr>
          <a:xfrm>
            <a:off x="500063" y="1578344"/>
            <a:ext cx="11401425" cy="4397148"/>
          </a:xfrm>
        </p:spPr>
        <p:txBody>
          <a:bodyPr>
            <a:normAutofit/>
          </a:bodyPr>
          <a:lstStyle/>
          <a:p>
            <a:pPr marL="0" indent="0">
              <a:buNone/>
            </a:pPr>
            <a:r>
              <a:rPr lang="en-US" altLang="zh-CN" dirty="0"/>
              <a:t>Java</a:t>
            </a:r>
            <a:r>
              <a:rPr lang="zh-CN" altLang="en-US" dirty="0"/>
              <a:t>集合类存放于 </a:t>
            </a:r>
            <a:r>
              <a:rPr lang="en-US" altLang="zh-CN" dirty="0" err="1"/>
              <a:t>java.util</a:t>
            </a:r>
            <a:r>
              <a:rPr lang="en-US" altLang="zh-CN" dirty="0"/>
              <a:t> </a:t>
            </a:r>
            <a:r>
              <a:rPr lang="zh-CN" altLang="en-US" dirty="0"/>
              <a:t>包中，是一个用来存放对象的容器。</a:t>
            </a:r>
            <a:endParaRPr lang="en-US" altLang="zh-CN" dirty="0"/>
          </a:p>
          <a:p>
            <a:r>
              <a:rPr lang="zh-CN" altLang="en-US" sz="2000" dirty="0">
                <a:solidFill>
                  <a:srgbClr val="FF0000"/>
                </a:solidFill>
              </a:rPr>
              <a:t>①、集合只能存放对象。比如你存一个 </a:t>
            </a:r>
            <a:r>
              <a:rPr lang="en-US" altLang="zh-CN" sz="2000" dirty="0">
                <a:solidFill>
                  <a:srgbClr val="FF0000"/>
                </a:solidFill>
              </a:rPr>
              <a:t>int </a:t>
            </a:r>
            <a:r>
              <a:rPr lang="zh-CN" altLang="en-US" sz="2000" dirty="0">
                <a:solidFill>
                  <a:srgbClr val="FF0000"/>
                </a:solidFill>
              </a:rPr>
              <a:t>型数据 </a:t>
            </a:r>
            <a:r>
              <a:rPr lang="en-US" altLang="zh-CN" sz="2000" dirty="0">
                <a:solidFill>
                  <a:srgbClr val="FF0000"/>
                </a:solidFill>
              </a:rPr>
              <a:t>1</a:t>
            </a:r>
            <a:r>
              <a:rPr lang="zh-CN" altLang="en-US" sz="2000" dirty="0">
                <a:solidFill>
                  <a:srgbClr val="FF0000"/>
                </a:solidFill>
              </a:rPr>
              <a:t>放入集合中，其实它是自动转换成 </a:t>
            </a:r>
            <a:r>
              <a:rPr lang="en-US" altLang="zh-CN" sz="2000" dirty="0">
                <a:solidFill>
                  <a:srgbClr val="FF0000"/>
                </a:solidFill>
              </a:rPr>
              <a:t>Integer </a:t>
            </a:r>
            <a:r>
              <a:rPr lang="zh-CN" altLang="en-US" sz="2000" dirty="0">
                <a:solidFill>
                  <a:srgbClr val="FF0000"/>
                </a:solidFill>
              </a:rPr>
              <a:t>类后存入的，</a:t>
            </a:r>
            <a:r>
              <a:rPr lang="en-US" altLang="zh-CN" sz="2000" dirty="0">
                <a:solidFill>
                  <a:srgbClr val="FF0000"/>
                </a:solidFill>
              </a:rPr>
              <a:t>Java</a:t>
            </a:r>
            <a:r>
              <a:rPr lang="zh-CN" altLang="en-US" sz="2000" dirty="0">
                <a:solidFill>
                  <a:srgbClr val="FF0000"/>
                </a:solidFill>
              </a:rPr>
              <a:t>中每一种基本类型都有对应的引用类型。</a:t>
            </a:r>
          </a:p>
          <a:p>
            <a:r>
              <a:rPr lang="zh-CN" altLang="en-US" sz="2000" dirty="0">
                <a:solidFill>
                  <a:srgbClr val="FF0000"/>
                </a:solidFill>
              </a:rPr>
              <a:t>②、集合存放的是多个对象的引用，对象本身还是放在堆内存中。</a:t>
            </a:r>
          </a:p>
          <a:p>
            <a:r>
              <a:rPr lang="zh-CN" altLang="en-US" sz="2000" dirty="0">
                <a:solidFill>
                  <a:srgbClr val="FF0000"/>
                </a:solidFill>
              </a:rPr>
              <a:t>③、集合可以存放不同类型，不限数量的数据类型。</a:t>
            </a:r>
          </a:p>
          <a:p>
            <a:pPr marL="0" indent="0">
              <a:buNone/>
            </a:pPr>
            <a:r>
              <a:rPr lang="en-US" altLang="zh-CN" sz="2400" dirty="0">
                <a:latin typeface="Arial Unicode MS" pitchFamily="34" charset="-122"/>
                <a:ea typeface="Arial Unicode MS" pitchFamily="34" charset="-122"/>
                <a:cs typeface="Arial Unicode MS" pitchFamily="34" charset="-122"/>
              </a:rPr>
              <a:t>Java </a:t>
            </a:r>
            <a:r>
              <a:rPr lang="zh-CN" altLang="en-US" sz="2400" dirty="0">
                <a:latin typeface="Arial Unicode MS" pitchFamily="34" charset="-122"/>
                <a:ea typeface="Arial Unicode MS" pitchFamily="34" charset="-122"/>
                <a:cs typeface="Arial Unicode MS" pitchFamily="34" charset="-122"/>
              </a:rPr>
              <a:t>集合可分为 </a:t>
            </a:r>
            <a:r>
              <a:rPr lang="en-US" altLang="zh-CN" sz="2400" dirty="0">
                <a:latin typeface="Arial Unicode MS" pitchFamily="34" charset="-122"/>
                <a:ea typeface="Arial Unicode MS" pitchFamily="34" charset="-122"/>
                <a:cs typeface="Arial Unicode MS" pitchFamily="34" charset="-122"/>
              </a:rPr>
              <a:t>Set</a:t>
            </a:r>
            <a:r>
              <a:rPr lang="zh-CN" altLang="en-US" sz="2400" dirty="0">
                <a:latin typeface="Arial Unicode MS" pitchFamily="34" charset="-122"/>
                <a:ea typeface="Arial Unicode MS" pitchFamily="34" charset="-122"/>
                <a:cs typeface="Arial Unicode MS" pitchFamily="34" charset="-122"/>
              </a:rPr>
              <a:t>、</a:t>
            </a:r>
            <a:r>
              <a:rPr lang="en-US" altLang="zh-CN" sz="2400" dirty="0">
                <a:latin typeface="Arial Unicode MS" pitchFamily="34" charset="-122"/>
                <a:ea typeface="Arial Unicode MS" pitchFamily="34" charset="-122"/>
                <a:cs typeface="Arial Unicode MS" pitchFamily="34" charset="-122"/>
              </a:rPr>
              <a:t>List </a:t>
            </a:r>
            <a:r>
              <a:rPr lang="zh-CN" altLang="en-US" sz="2400" dirty="0">
                <a:latin typeface="Arial Unicode MS" pitchFamily="34" charset="-122"/>
                <a:ea typeface="Arial Unicode MS" pitchFamily="34" charset="-122"/>
                <a:cs typeface="Arial Unicode MS" pitchFamily="34" charset="-122"/>
              </a:rPr>
              <a:t>和 </a:t>
            </a:r>
            <a:r>
              <a:rPr lang="en-US" altLang="zh-CN" sz="2400" dirty="0">
                <a:latin typeface="Arial Unicode MS" pitchFamily="34" charset="-122"/>
                <a:ea typeface="Arial Unicode MS" pitchFamily="34" charset="-122"/>
                <a:cs typeface="Arial Unicode MS" pitchFamily="34" charset="-122"/>
              </a:rPr>
              <a:t>Map </a:t>
            </a:r>
            <a:r>
              <a:rPr lang="zh-CN" altLang="en-US" sz="2400" dirty="0">
                <a:latin typeface="Arial Unicode MS" pitchFamily="34" charset="-122"/>
                <a:ea typeface="Arial Unicode MS" pitchFamily="34" charset="-122"/>
                <a:cs typeface="Arial Unicode MS" pitchFamily="34" charset="-122"/>
              </a:rPr>
              <a:t>三种大体系</a:t>
            </a:r>
            <a:endParaRPr lang="en-US" altLang="zh-CN" sz="2400" dirty="0">
              <a:latin typeface="Arial Unicode MS" pitchFamily="34" charset="-122"/>
              <a:ea typeface="Arial Unicode MS" pitchFamily="34" charset="-122"/>
              <a:cs typeface="Arial Unicode MS" pitchFamily="34" charset="-122"/>
            </a:endParaRPr>
          </a:p>
          <a:p>
            <a:pPr marL="457200" lvl="1" indent="0">
              <a:buNone/>
            </a:pPr>
            <a:r>
              <a:rPr lang="en-US" altLang="zh-CN" sz="2000" dirty="0">
                <a:latin typeface="Arial Unicode MS" pitchFamily="34" charset="-122"/>
                <a:ea typeface="Arial Unicode MS" pitchFamily="34" charset="-122"/>
                <a:cs typeface="Arial Unicode MS" pitchFamily="34" charset="-122"/>
              </a:rPr>
              <a:t>   Set</a:t>
            </a:r>
            <a:r>
              <a:rPr lang="zh-CN" altLang="en-US" sz="2000" dirty="0">
                <a:latin typeface="Arial Unicode MS" pitchFamily="34" charset="-122"/>
                <a:ea typeface="Arial Unicode MS" pitchFamily="34" charset="-122"/>
                <a:cs typeface="Arial Unicode MS" pitchFamily="34" charset="-122"/>
              </a:rPr>
              <a:t>：无序、不可重复的集合</a:t>
            </a:r>
            <a:endParaRPr lang="en-US" altLang="zh-CN" sz="2000" dirty="0">
              <a:latin typeface="Arial Unicode MS" pitchFamily="34" charset="-122"/>
              <a:ea typeface="Arial Unicode MS" pitchFamily="34" charset="-122"/>
              <a:cs typeface="Arial Unicode MS" pitchFamily="34" charset="-122"/>
            </a:endParaRPr>
          </a:p>
          <a:p>
            <a:pPr marL="457200" lvl="1" indent="0">
              <a:buNone/>
            </a:pPr>
            <a:r>
              <a:rPr lang="en-US" altLang="zh-CN" sz="2000" dirty="0">
                <a:latin typeface="Arial Unicode MS" pitchFamily="34" charset="-122"/>
                <a:ea typeface="Arial Unicode MS" pitchFamily="34" charset="-122"/>
                <a:cs typeface="Arial Unicode MS" pitchFamily="34" charset="-122"/>
              </a:rPr>
              <a:t>   List</a:t>
            </a:r>
            <a:r>
              <a:rPr lang="zh-CN" altLang="en-US" sz="2000" dirty="0">
                <a:latin typeface="Arial Unicode MS" pitchFamily="34" charset="-122"/>
                <a:ea typeface="Arial Unicode MS" pitchFamily="34" charset="-122"/>
                <a:cs typeface="Arial Unicode MS" pitchFamily="34" charset="-122"/>
              </a:rPr>
              <a:t>：有序，可重复的集合</a:t>
            </a:r>
            <a:endParaRPr lang="en-US" altLang="zh-CN" sz="2000" dirty="0">
              <a:latin typeface="Arial Unicode MS" pitchFamily="34" charset="-122"/>
              <a:ea typeface="Arial Unicode MS" pitchFamily="34" charset="-122"/>
              <a:cs typeface="Arial Unicode MS" pitchFamily="34" charset="-122"/>
            </a:endParaRPr>
          </a:p>
          <a:p>
            <a:pPr marL="457200" lvl="1" indent="0">
              <a:buNone/>
            </a:pPr>
            <a:r>
              <a:rPr lang="en-US" altLang="zh-CN" sz="2000" dirty="0">
                <a:latin typeface="Arial Unicode MS" pitchFamily="34" charset="-122"/>
                <a:ea typeface="Arial Unicode MS" pitchFamily="34" charset="-122"/>
                <a:cs typeface="Arial Unicode MS" pitchFamily="34" charset="-122"/>
              </a:rPr>
              <a:t>   Map</a:t>
            </a:r>
            <a:r>
              <a:rPr lang="zh-CN" altLang="en-US" sz="2000" dirty="0">
                <a:latin typeface="Arial Unicode MS" pitchFamily="34" charset="-122"/>
                <a:ea typeface="Arial Unicode MS" pitchFamily="34" charset="-122"/>
                <a:cs typeface="Arial Unicode MS" pitchFamily="34" charset="-122"/>
              </a:rPr>
              <a:t>：具有映射关系的集合</a:t>
            </a:r>
          </a:p>
          <a:p>
            <a:pPr marL="0" indent="0">
              <a:buNone/>
            </a:pPr>
            <a:r>
              <a:rPr lang="zh-CN" altLang="en-US" sz="2400" dirty="0">
                <a:latin typeface="Arial Unicode MS" pitchFamily="34" charset="-122"/>
                <a:ea typeface="Arial Unicode MS" pitchFamily="34" charset="-122"/>
                <a:cs typeface="Arial Unicode MS" pitchFamily="34" charset="-122"/>
              </a:rPr>
              <a:t>在 </a:t>
            </a:r>
            <a:r>
              <a:rPr lang="en-US" altLang="zh-CN" sz="2400" dirty="0">
                <a:latin typeface="Arial Unicode MS" pitchFamily="34" charset="-122"/>
                <a:ea typeface="Arial Unicode MS" pitchFamily="34" charset="-122"/>
                <a:cs typeface="Arial Unicode MS" pitchFamily="34" charset="-122"/>
              </a:rPr>
              <a:t>JDK5 </a:t>
            </a:r>
            <a:r>
              <a:rPr lang="zh-CN" altLang="en-US" sz="2400" dirty="0">
                <a:latin typeface="Arial Unicode MS" pitchFamily="34" charset="-122"/>
                <a:ea typeface="Arial Unicode MS" pitchFamily="34" charset="-122"/>
                <a:cs typeface="Arial Unicode MS" pitchFamily="34" charset="-122"/>
              </a:rPr>
              <a:t>之后，增加了泛型，</a:t>
            </a:r>
            <a:r>
              <a:rPr lang="en-US" altLang="zh-CN" sz="2400" dirty="0">
                <a:latin typeface="Arial Unicode MS" pitchFamily="34" charset="-122"/>
                <a:ea typeface="Arial Unicode MS" pitchFamily="34" charset="-122"/>
                <a:cs typeface="Arial Unicode MS" pitchFamily="34" charset="-122"/>
              </a:rPr>
              <a:t>Java </a:t>
            </a:r>
            <a:r>
              <a:rPr lang="zh-CN" altLang="en-US" sz="2400" dirty="0">
                <a:latin typeface="Arial Unicode MS" pitchFamily="34" charset="-122"/>
                <a:ea typeface="Arial Unicode MS" pitchFamily="34" charset="-122"/>
                <a:cs typeface="Arial Unicode MS" pitchFamily="34" charset="-122"/>
              </a:rPr>
              <a:t>集合可以记住容器中对象的数据类型</a:t>
            </a:r>
            <a:endParaRPr lang="en-US" altLang="zh-CN" sz="24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95901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3428" y="456002"/>
            <a:ext cx="8695461" cy="764704"/>
          </a:xfrm>
        </p:spPr>
        <p:txBody>
          <a:bodyPr/>
          <a:lstStyle/>
          <a:p>
            <a:r>
              <a:rPr lang="en-US" altLang="zh-CN" b="1" dirty="0">
                <a:latin typeface="Arial Unicode MS" pitchFamily="34" charset="-122"/>
                <a:ea typeface="Arial Unicode MS" pitchFamily="34" charset="-122"/>
                <a:cs typeface="Arial Unicode MS" pitchFamily="34" charset="-122"/>
              </a:rPr>
              <a:t>HashSet</a:t>
            </a:r>
            <a:endParaRPr lang="zh-CN" altLang="en-US" b="1"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1028560" y="1267404"/>
            <a:ext cx="10761785" cy="5184196"/>
          </a:xfrm>
        </p:spPr>
        <p:txBody>
          <a:bodyPr>
            <a:noAutofit/>
          </a:bodyPr>
          <a:lstStyle/>
          <a:p>
            <a:pPr marL="0" indent="0">
              <a:buNone/>
            </a:pPr>
            <a:r>
              <a:rPr lang="en-US" altLang="zh-CN" sz="2400" dirty="0" err="1">
                <a:solidFill>
                  <a:srgbClr val="FF0000"/>
                </a:solidFill>
                <a:latin typeface="Arial Unicode MS" pitchFamily="34" charset="-122"/>
                <a:ea typeface="Arial Unicode MS" pitchFamily="34" charset="-122"/>
                <a:cs typeface="Arial Unicode MS" pitchFamily="34" charset="-122"/>
              </a:rPr>
              <a:t>HashSet</a:t>
            </a:r>
            <a:r>
              <a:rPr lang="en-US" altLang="zh-CN" sz="2400" dirty="0">
                <a:solidFill>
                  <a:srgbClr val="FF0000"/>
                </a:solidFill>
                <a:latin typeface="Arial Unicode MS" pitchFamily="34" charset="-122"/>
                <a:ea typeface="Arial Unicode MS" pitchFamily="34" charset="-122"/>
                <a:cs typeface="Arial Unicode MS" pitchFamily="34" charset="-122"/>
              </a:rPr>
              <a:t> </a:t>
            </a:r>
            <a:r>
              <a:rPr lang="zh-CN" altLang="en-US" sz="2400" dirty="0">
                <a:solidFill>
                  <a:srgbClr val="FF0000"/>
                </a:solidFill>
                <a:latin typeface="Arial Unicode MS" pitchFamily="34" charset="-122"/>
                <a:ea typeface="Arial Unicode MS" pitchFamily="34" charset="-122"/>
                <a:cs typeface="Arial Unicode MS" pitchFamily="34" charset="-122"/>
              </a:rPr>
              <a:t>是 </a:t>
            </a:r>
            <a:r>
              <a:rPr lang="en-US" altLang="zh-CN" sz="2400" dirty="0">
                <a:solidFill>
                  <a:srgbClr val="FF0000"/>
                </a:solidFill>
                <a:latin typeface="Arial Unicode MS" pitchFamily="34" charset="-122"/>
                <a:ea typeface="Arial Unicode MS" pitchFamily="34" charset="-122"/>
                <a:cs typeface="Arial Unicode MS" pitchFamily="34" charset="-122"/>
              </a:rPr>
              <a:t>Set </a:t>
            </a:r>
            <a:r>
              <a:rPr lang="zh-CN" altLang="en-US" sz="2400" dirty="0">
                <a:solidFill>
                  <a:srgbClr val="FF0000"/>
                </a:solidFill>
                <a:latin typeface="Arial Unicode MS" pitchFamily="34" charset="-122"/>
                <a:ea typeface="Arial Unicode MS" pitchFamily="34" charset="-122"/>
                <a:cs typeface="Arial Unicode MS" pitchFamily="34" charset="-122"/>
              </a:rPr>
              <a:t>接口的典型实现，大多数时候使用 </a:t>
            </a:r>
            <a:r>
              <a:rPr lang="en-US" altLang="zh-CN" sz="2400" dirty="0">
                <a:solidFill>
                  <a:srgbClr val="FF0000"/>
                </a:solidFill>
                <a:latin typeface="Arial Unicode MS" pitchFamily="34" charset="-122"/>
                <a:ea typeface="Arial Unicode MS" pitchFamily="34" charset="-122"/>
                <a:cs typeface="Arial Unicode MS" pitchFamily="34" charset="-122"/>
              </a:rPr>
              <a:t>Set </a:t>
            </a:r>
            <a:r>
              <a:rPr lang="zh-CN" altLang="en-US" sz="2400" dirty="0">
                <a:solidFill>
                  <a:srgbClr val="FF0000"/>
                </a:solidFill>
                <a:latin typeface="Arial Unicode MS" pitchFamily="34" charset="-122"/>
                <a:ea typeface="Arial Unicode MS" pitchFamily="34" charset="-122"/>
                <a:cs typeface="Arial Unicode MS" pitchFamily="34" charset="-122"/>
              </a:rPr>
              <a:t>集合时都使用这个实现类。我们大多数时候说的</a:t>
            </a:r>
            <a:r>
              <a:rPr lang="en-US" altLang="zh-CN" sz="2400" dirty="0">
                <a:solidFill>
                  <a:srgbClr val="FF0000"/>
                </a:solidFill>
                <a:latin typeface="Arial Unicode MS" pitchFamily="34" charset="-122"/>
                <a:ea typeface="Arial Unicode MS" pitchFamily="34" charset="-122"/>
                <a:cs typeface="Arial Unicode MS" pitchFamily="34" charset="-122"/>
              </a:rPr>
              <a:t>set</a:t>
            </a:r>
            <a:r>
              <a:rPr lang="zh-CN" altLang="en-US" sz="2400" dirty="0">
                <a:solidFill>
                  <a:srgbClr val="FF0000"/>
                </a:solidFill>
                <a:latin typeface="Arial Unicode MS" pitchFamily="34" charset="-122"/>
                <a:ea typeface="Arial Unicode MS" pitchFamily="34" charset="-122"/>
                <a:cs typeface="Arial Unicode MS" pitchFamily="34" charset="-122"/>
              </a:rPr>
              <a:t>集合指的都是</a:t>
            </a:r>
            <a:r>
              <a:rPr lang="en-US" altLang="zh-CN" sz="2400" dirty="0">
                <a:solidFill>
                  <a:srgbClr val="FF0000"/>
                </a:solidFill>
                <a:latin typeface="Arial Unicode MS" pitchFamily="34" charset="-122"/>
                <a:ea typeface="Arial Unicode MS" pitchFamily="34" charset="-122"/>
                <a:cs typeface="Arial Unicode MS" pitchFamily="34" charset="-122"/>
              </a:rPr>
              <a:t>HashSet</a:t>
            </a:r>
          </a:p>
          <a:p>
            <a:pPr marL="0" indent="0">
              <a:buNone/>
            </a:pPr>
            <a:r>
              <a:rPr lang="en-US" altLang="zh-CN" sz="2400" dirty="0" err="1">
                <a:latin typeface="Arial Unicode MS" pitchFamily="34" charset="-122"/>
                <a:ea typeface="Arial Unicode MS" pitchFamily="34" charset="-122"/>
                <a:cs typeface="Arial Unicode MS" pitchFamily="34" charset="-122"/>
              </a:rPr>
              <a:t>HashSet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按 </a:t>
            </a:r>
            <a:r>
              <a:rPr lang="en-US" altLang="zh-CN" sz="2400" b="1" dirty="0">
                <a:latin typeface="Arial Unicode MS" pitchFamily="34" charset="-122"/>
                <a:ea typeface="Arial Unicode MS" pitchFamily="34" charset="-122"/>
                <a:cs typeface="Arial Unicode MS" pitchFamily="34" charset="-122"/>
              </a:rPr>
              <a:t>Hash </a:t>
            </a:r>
            <a:r>
              <a:rPr lang="zh-CN" altLang="en-US" sz="2400" b="1" dirty="0">
                <a:latin typeface="Arial Unicode MS" pitchFamily="34" charset="-122"/>
                <a:ea typeface="Arial Unicode MS" pitchFamily="34" charset="-122"/>
                <a:cs typeface="Arial Unicode MS" pitchFamily="34" charset="-122"/>
              </a:rPr>
              <a:t>算法</a:t>
            </a:r>
            <a:r>
              <a:rPr lang="zh-CN" altLang="en-US" sz="2400" dirty="0">
                <a:latin typeface="Arial Unicode MS" pitchFamily="34" charset="-122"/>
                <a:ea typeface="Arial Unicode MS" pitchFamily="34" charset="-122"/>
                <a:cs typeface="Arial Unicode MS" pitchFamily="34" charset="-122"/>
              </a:rPr>
              <a:t>来存储集合中的元素，因此具有很好的存取和查找性能。</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err="1">
                <a:latin typeface="Arial Unicode MS" pitchFamily="34" charset="-122"/>
                <a:ea typeface="Arial Unicode MS" pitchFamily="34" charset="-122"/>
                <a:cs typeface="Arial Unicode MS" pitchFamily="34" charset="-122"/>
              </a:rPr>
              <a:t>HashSet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具有以下特点：</a:t>
            </a:r>
            <a:endParaRPr lang="en-US" altLang="zh-CN" sz="2400" dirty="0">
              <a:latin typeface="Arial Unicode MS" pitchFamily="34" charset="-122"/>
              <a:ea typeface="Arial Unicode MS" pitchFamily="34" charset="-122"/>
              <a:cs typeface="Arial Unicode MS" pitchFamily="34" charset="-122"/>
            </a:endParaRPr>
          </a:p>
          <a:p>
            <a:pPr marL="457200" lvl="1" indent="0">
              <a:buNone/>
            </a:pPr>
            <a:r>
              <a:rPr lang="zh-CN" altLang="en-US" b="1" dirty="0">
                <a:latin typeface="Arial Unicode MS" pitchFamily="34" charset="-122"/>
                <a:ea typeface="Arial Unicode MS" pitchFamily="34" charset="-122"/>
                <a:cs typeface="Arial Unicode MS" pitchFamily="34" charset="-122"/>
              </a:rPr>
              <a:t>   不能保证元素的排列顺序</a:t>
            </a:r>
            <a:endParaRPr lang="en-US" altLang="zh-CN" b="1" dirty="0">
              <a:latin typeface="Arial Unicode MS" pitchFamily="34" charset="-122"/>
              <a:ea typeface="Arial Unicode MS" pitchFamily="34" charset="-122"/>
              <a:cs typeface="Arial Unicode MS" pitchFamily="34" charset="-122"/>
            </a:endParaRPr>
          </a:p>
          <a:p>
            <a:pPr marL="457200" lvl="1" indent="0">
              <a:buNone/>
            </a:pPr>
            <a:r>
              <a:rPr lang="zh-CN" altLang="en-US" b="1" dirty="0">
                <a:latin typeface="Arial Unicode MS" pitchFamily="34" charset="-122"/>
                <a:ea typeface="Arial Unicode MS" pitchFamily="34" charset="-122"/>
                <a:cs typeface="Arial Unicode MS" pitchFamily="34" charset="-122"/>
              </a:rPr>
              <a:t>   不可重复</a:t>
            </a:r>
            <a:endParaRPr lang="en-US" altLang="zh-CN" b="1" dirty="0">
              <a:latin typeface="Arial Unicode MS" pitchFamily="34" charset="-122"/>
              <a:ea typeface="Arial Unicode MS" pitchFamily="34" charset="-122"/>
              <a:cs typeface="Arial Unicode MS" pitchFamily="34" charset="-122"/>
            </a:endParaRPr>
          </a:p>
          <a:p>
            <a:pPr marL="457200" lvl="1" indent="0">
              <a:buNone/>
            </a:pPr>
            <a:r>
              <a:rPr lang="en-US" altLang="zh-CN" b="1" dirty="0">
                <a:latin typeface="Arial Unicode MS" pitchFamily="34" charset="-122"/>
                <a:ea typeface="Arial Unicode MS" pitchFamily="34" charset="-122"/>
                <a:cs typeface="Arial Unicode MS" pitchFamily="34" charset="-122"/>
              </a:rPr>
              <a:t>   </a:t>
            </a:r>
            <a:r>
              <a:rPr lang="en-US" altLang="zh-CN" b="1" dirty="0" err="1">
                <a:latin typeface="Arial Unicode MS" pitchFamily="34" charset="-122"/>
                <a:ea typeface="Arial Unicode MS" pitchFamily="34" charset="-122"/>
                <a:cs typeface="Arial Unicode MS" pitchFamily="34" charset="-122"/>
              </a:rPr>
              <a:t>HashSet</a:t>
            </a:r>
            <a:r>
              <a:rPr lang="en-US" altLang="zh-CN" b="1" dirty="0">
                <a:latin typeface="Arial Unicode MS" pitchFamily="34" charset="-122"/>
                <a:ea typeface="Arial Unicode MS" pitchFamily="34" charset="-122"/>
                <a:cs typeface="Arial Unicode MS" pitchFamily="34" charset="-122"/>
              </a:rPr>
              <a:t> </a:t>
            </a:r>
            <a:r>
              <a:rPr lang="zh-CN" altLang="en-US" b="1" dirty="0">
                <a:latin typeface="Arial Unicode MS" pitchFamily="34" charset="-122"/>
                <a:ea typeface="Arial Unicode MS" pitchFamily="34" charset="-122"/>
                <a:cs typeface="Arial Unicode MS" pitchFamily="34" charset="-122"/>
              </a:rPr>
              <a:t>不是线程安全的</a:t>
            </a:r>
            <a:endParaRPr lang="en-US" altLang="zh-CN" b="1" dirty="0">
              <a:latin typeface="Arial Unicode MS" pitchFamily="34" charset="-122"/>
              <a:ea typeface="Arial Unicode MS" pitchFamily="34" charset="-122"/>
              <a:cs typeface="Arial Unicode MS" pitchFamily="34" charset="-122"/>
            </a:endParaRPr>
          </a:p>
          <a:p>
            <a:pPr marL="457200" lvl="1" indent="0">
              <a:buNone/>
            </a:pPr>
            <a:r>
              <a:rPr lang="zh-CN" altLang="en-US" b="1" dirty="0">
                <a:latin typeface="Arial Unicode MS" pitchFamily="34" charset="-122"/>
                <a:ea typeface="Arial Unicode MS" pitchFamily="34" charset="-122"/>
                <a:cs typeface="Arial Unicode MS" pitchFamily="34" charset="-122"/>
              </a:rPr>
              <a:t>   集合元素可以使 </a:t>
            </a:r>
            <a:r>
              <a:rPr lang="en-US" altLang="zh-CN" b="1" dirty="0">
                <a:latin typeface="Arial Unicode MS" pitchFamily="34" charset="-122"/>
                <a:ea typeface="Arial Unicode MS" pitchFamily="34" charset="-122"/>
                <a:cs typeface="Arial Unicode MS" pitchFamily="34" charset="-122"/>
              </a:rPr>
              <a:t>null</a:t>
            </a:r>
          </a:p>
          <a:p>
            <a:pPr marL="0" indent="0">
              <a:buNone/>
            </a:pPr>
            <a:r>
              <a:rPr lang="zh-CN" altLang="en-US" sz="2400" dirty="0">
                <a:latin typeface="Arial Unicode MS" pitchFamily="34" charset="-122"/>
                <a:ea typeface="Arial Unicode MS" pitchFamily="34" charset="-122"/>
                <a:cs typeface="Arial Unicode MS" pitchFamily="34" charset="-122"/>
              </a:rPr>
              <a:t>当向 </a:t>
            </a:r>
            <a:r>
              <a:rPr lang="en-US" altLang="zh-CN" sz="2400" dirty="0" err="1">
                <a:latin typeface="Arial Unicode MS" pitchFamily="34" charset="-122"/>
                <a:ea typeface="Arial Unicode MS" pitchFamily="34" charset="-122"/>
                <a:cs typeface="Arial Unicode MS" pitchFamily="34" charset="-122"/>
              </a:rPr>
              <a:t>HashSet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集合中存入一个元素时，</a:t>
            </a:r>
            <a:r>
              <a:rPr lang="en-US" altLang="zh-CN" sz="2400" dirty="0" err="1">
                <a:latin typeface="Arial Unicode MS" pitchFamily="34" charset="-122"/>
                <a:ea typeface="Arial Unicode MS" pitchFamily="34" charset="-122"/>
                <a:cs typeface="Arial Unicode MS" pitchFamily="34" charset="-122"/>
              </a:rPr>
              <a:t>HashSet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会调用该对象的 </a:t>
            </a:r>
            <a:r>
              <a:rPr lang="en-US" altLang="zh-CN" sz="2400" dirty="0" err="1">
                <a:latin typeface="Arial Unicode MS" pitchFamily="34" charset="-122"/>
                <a:ea typeface="Arial Unicode MS" pitchFamily="34" charset="-122"/>
                <a:cs typeface="Arial Unicode MS" pitchFamily="34" charset="-122"/>
              </a:rPr>
              <a:t>hashCode</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方法来得到该对象的 </a:t>
            </a:r>
            <a:r>
              <a:rPr lang="en-US" altLang="zh-CN" sz="2400" dirty="0" err="1">
                <a:latin typeface="Arial Unicode MS" pitchFamily="34" charset="-122"/>
                <a:ea typeface="Arial Unicode MS" pitchFamily="34" charset="-122"/>
                <a:cs typeface="Arial Unicode MS" pitchFamily="34" charset="-122"/>
              </a:rPr>
              <a:t>hashCode</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值，然后根据 </a:t>
            </a:r>
            <a:r>
              <a:rPr lang="en-US" altLang="zh-CN" sz="2400" dirty="0" err="1">
                <a:latin typeface="Arial Unicode MS" pitchFamily="34" charset="-122"/>
                <a:ea typeface="Arial Unicode MS" pitchFamily="34" charset="-122"/>
                <a:cs typeface="Arial Unicode MS" pitchFamily="34" charset="-122"/>
              </a:rPr>
              <a:t>hashCode</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值决定该对象在 </a:t>
            </a:r>
            <a:r>
              <a:rPr lang="en-US" altLang="zh-CN" sz="2400" dirty="0" err="1">
                <a:latin typeface="Arial Unicode MS" pitchFamily="34" charset="-122"/>
                <a:ea typeface="Arial Unicode MS" pitchFamily="34" charset="-122"/>
                <a:cs typeface="Arial Unicode MS" pitchFamily="34" charset="-122"/>
              </a:rPr>
              <a:t>HashSet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中的存储位置。</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zh-CN" altLang="en-US" sz="2400" dirty="0">
                <a:latin typeface="Arial Unicode MS" pitchFamily="34" charset="-122"/>
                <a:ea typeface="Arial Unicode MS" pitchFamily="34" charset="-122"/>
                <a:cs typeface="Arial Unicode MS" pitchFamily="34" charset="-122"/>
              </a:rPr>
              <a:t>如果两个元素的 </a:t>
            </a:r>
            <a:r>
              <a:rPr lang="en-US" altLang="zh-CN" sz="2400" dirty="0">
                <a:latin typeface="Arial Unicode MS" pitchFamily="34" charset="-122"/>
                <a:ea typeface="Arial Unicode MS" pitchFamily="34" charset="-122"/>
                <a:cs typeface="Arial Unicode MS" pitchFamily="34" charset="-122"/>
              </a:rPr>
              <a:t>equals() </a:t>
            </a:r>
            <a:r>
              <a:rPr lang="zh-CN" altLang="en-US" sz="2400" dirty="0">
                <a:latin typeface="Arial Unicode MS" pitchFamily="34" charset="-122"/>
                <a:ea typeface="Arial Unicode MS" pitchFamily="34" charset="-122"/>
                <a:cs typeface="Arial Unicode MS" pitchFamily="34" charset="-122"/>
              </a:rPr>
              <a:t>方法返回 </a:t>
            </a:r>
            <a:r>
              <a:rPr lang="en-US" altLang="zh-CN" sz="2400" dirty="0">
                <a:latin typeface="Arial Unicode MS" pitchFamily="34" charset="-122"/>
                <a:ea typeface="Arial Unicode MS" pitchFamily="34" charset="-122"/>
                <a:cs typeface="Arial Unicode MS" pitchFamily="34" charset="-122"/>
              </a:rPr>
              <a:t>true</a:t>
            </a:r>
            <a:r>
              <a:rPr lang="zh-CN" altLang="en-US" sz="2400" dirty="0">
                <a:latin typeface="Arial Unicode MS" pitchFamily="34" charset="-122"/>
                <a:ea typeface="Arial Unicode MS" pitchFamily="34" charset="-122"/>
                <a:cs typeface="Arial Unicode MS" pitchFamily="34" charset="-122"/>
              </a:rPr>
              <a:t>，但它们的 </a:t>
            </a:r>
            <a:r>
              <a:rPr lang="en-US" altLang="zh-CN" sz="2400" dirty="0" err="1">
                <a:latin typeface="Arial Unicode MS" pitchFamily="34" charset="-122"/>
                <a:ea typeface="Arial Unicode MS" pitchFamily="34" charset="-122"/>
                <a:cs typeface="Arial Unicode MS" pitchFamily="34" charset="-122"/>
              </a:rPr>
              <a:t>hashCode</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返回值不相等，</a:t>
            </a:r>
            <a:r>
              <a:rPr lang="en-US" altLang="zh-CN" sz="2400" dirty="0" err="1">
                <a:latin typeface="Arial Unicode MS" pitchFamily="34" charset="-122"/>
                <a:ea typeface="Arial Unicode MS" pitchFamily="34" charset="-122"/>
                <a:cs typeface="Arial Unicode MS" pitchFamily="34" charset="-122"/>
              </a:rPr>
              <a:t>hashSet</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将会把它们存储在不同的位置，但依然可以添加成功。</a:t>
            </a:r>
            <a:endParaRPr lang="en-US" altLang="zh-CN" sz="2400" dirty="0">
              <a:latin typeface="Arial Unicode MS" pitchFamily="34" charset="-122"/>
              <a:ea typeface="Arial Unicode MS" pitchFamily="34" charset="-122"/>
              <a:cs typeface="Arial Unicode MS" pitchFamily="34" charset="-122"/>
            </a:endParaRPr>
          </a:p>
          <a:p>
            <a:endParaRPr lang="zh-CN" altLang="en-US" sz="24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80329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5544" y="494376"/>
            <a:ext cx="8229600" cy="925563"/>
          </a:xfrm>
        </p:spPr>
        <p:txBody>
          <a:bodyPr/>
          <a:lstStyle/>
          <a:p>
            <a:r>
              <a:rPr lang="en-US" altLang="zh-CN" b="1" dirty="0">
                <a:ea typeface="Arial Unicode MS" pitchFamily="34" charset="-122"/>
              </a:rPr>
              <a:t>HashSet</a:t>
            </a:r>
            <a:endParaRPr lang="zh-CN" altLang="en-US" b="1" dirty="0">
              <a:latin typeface="Arial Unicode MS" pitchFamily="34" charset="-122"/>
              <a:ea typeface="Arial Unicode MS" pitchFamily="34" charset="-122"/>
              <a:cs typeface="Arial Unicode MS" pitchFamily="34" charset="-122"/>
            </a:endParaRPr>
          </a:p>
        </p:txBody>
      </p:sp>
      <p:pic>
        <p:nvPicPr>
          <p:cNvPr id="6" name="图片 5">
            <a:extLst>
              <a:ext uri="{FF2B5EF4-FFF2-40B4-BE49-F238E27FC236}">
                <a16:creationId xmlns:a16="http://schemas.microsoft.com/office/drawing/2014/main" id="{1C275DC6-9606-40C8-BF7F-E4F89A61DC40}"/>
              </a:ext>
            </a:extLst>
          </p:cNvPr>
          <p:cNvPicPr>
            <a:picLocks noChangeAspect="1"/>
          </p:cNvPicPr>
          <p:nvPr/>
        </p:nvPicPr>
        <p:blipFill>
          <a:blip r:embed="rId2"/>
          <a:stretch>
            <a:fillRect/>
          </a:stretch>
        </p:blipFill>
        <p:spPr>
          <a:xfrm>
            <a:off x="65886" y="2047874"/>
            <a:ext cx="11564139" cy="4055139"/>
          </a:xfrm>
          <a:prstGeom prst="rect">
            <a:avLst/>
          </a:prstGeom>
        </p:spPr>
      </p:pic>
    </p:spTree>
    <p:extLst>
      <p:ext uri="{BB962C8B-B14F-4D97-AF65-F5344CB8AC3E}">
        <p14:creationId xmlns:p14="http://schemas.microsoft.com/office/powerpoint/2010/main" val="137288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9778" y="502321"/>
            <a:ext cx="8229600" cy="936104"/>
          </a:xfrm>
        </p:spPr>
        <p:txBody>
          <a:bodyPr/>
          <a:lstStyle/>
          <a:p>
            <a:r>
              <a:rPr lang="zh-CN" altLang="en-US" b="1" dirty="0">
                <a:latin typeface="Arial Unicode MS" pitchFamily="34" charset="-122"/>
                <a:ea typeface="Arial Unicode MS" pitchFamily="34" charset="-122"/>
                <a:cs typeface="Arial Unicode MS" pitchFamily="34" charset="-122"/>
              </a:rPr>
              <a:t>使用 </a:t>
            </a:r>
            <a:r>
              <a:rPr lang="en-US" altLang="zh-CN" b="1" dirty="0" err="1">
                <a:latin typeface="Arial Unicode MS" pitchFamily="34" charset="-122"/>
                <a:ea typeface="Arial Unicode MS" pitchFamily="34" charset="-122"/>
                <a:cs typeface="Arial Unicode MS" pitchFamily="34" charset="-122"/>
              </a:rPr>
              <a:t>Iterator</a:t>
            </a:r>
            <a:r>
              <a:rPr lang="en-US" altLang="zh-CN" b="1" dirty="0">
                <a:latin typeface="Arial Unicode MS" pitchFamily="34" charset="-122"/>
                <a:ea typeface="Arial Unicode MS" pitchFamily="34" charset="-122"/>
                <a:cs typeface="Arial Unicode MS" pitchFamily="34" charset="-122"/>
              </a:rPr>
              <a:t> </a:t>
            </a:r>
            <a:r>
              <a:rPr lang="zh-CN" altLang="en-US" b="1" dirty="0">
                <a:latin typeface="Arial Unicode MS" pitchFamily="34" charset="-122"/>
                <a:ea typeface="Arial Unicode MS" pitchFamily="34" charset="-122"/>
                <a:cs typeface="Arial Unicode MS" pitchFamily="34" charset="-122"/>
              </a:rPr>
              <a:t>接口遍历集合元素</a:t>
            </a:r>
          </a:p>
        </p:txBody>
      </p:sp>
      <p:sp>
        <p:nvSpPr>
          <p:cNvPr id="3" name="内容占位符 2"/>
          <p:cNvSpPr>
            <a:spLocks noGrp="1"/>
          </p:cNvSpPr>
          <p:nvPr>
            <p:ph idx="1"/>
          </p:nvPr>
        </p:nvSpPr>
        <p:spPr>
          <a:xfrm>
            <a:off x="976108" y="1550566"/>
            <a:ext cx="8352928" cy="4525963"/>
          </a:xfrm>
        </p:spPr>
        <p:txBody>
          <a:bodyPr>
            <a:normAutofit/>
          </a:bodyPr>
          <a:lstStyle/>
          <a:p>
            <a:pPr marL="0" indent="0">
              <a:buNone/>
            </a:pPr>
            <a:r>
              <a:rPr lang="en-US" altLang="zh-CN" sz="2400" dirty="0" err="1">
                <a:latin typeface="Arial Unicode MS" pitchFamily="34" charset="-122"/>
                <a:ea typeface="Arial Unicode MS" pitchFamily="34" charset="-122"/>
                <a:cs typeface="Arial Unicode MS" pitchFamily="34" charset="-122"/>
              </a:rPr>
              <a:t>Iterator</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接口主要用于遍历 </a:t>
            </a:r>
            <a:r>
              <a:rPr lang="en-US" altLang="zh-CN" sz="2400" dirty="0">
                <a:latin typeface="Arial Unicode MS" pitchFamily="34" charset="-122"/>
                <a:ea typeface="Arial Unicode MS" pitchFamily="34" charset="-122"/>
                <a:cs typeface="Arial Unicode MS" pitchFamily="34" charset="-122"/>
              </a:rPr>
              <a:t>Collection </a:t>
            </a:r>
            <a:r>
              <a:rPr lang="zh-CN" altLang="en-US" sz="2400" dirty="0">
                <a:latin typeface="Arial Unicode MS" pitchFamily="34" charset="-122"/>
                <a:ea typeface="Arial Unicode MS" pitchFamily="34" charset="-122"/>
                <a:cs typeface="Arial Unicode MS" pitchFamily="34" charset="-122"/>
              </a:rPr>
              <a:t>集合中的元素，</a:t>
            </a:r>
            <a:r>
              <a:rPr lang="en-US" altLang="zh-CN" sz="2400" dirty="0" err="1">
                <a:latin typeface="Arial Unicode MS" pitchFamily="34" charset="-122"/>
                <a:ea typeface="Arial Unicode MS" pitchFamily="34" charset="-122"/>
                <a:cs typeface="Arial Unicode MS" pitchFamily="34" charset="-122"/>
              </a:rPr>
              <a:t>Iterator</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对象也被称为迭代器</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err="1">
                <a:latin typeface="Arial Unicode MS" pitchFamily="34" charset="-122"/>
                <a:ea typeface="Arial Unicode MS" pitchFamily="34" charset="-122"/>
                <a:cs typeface="Arial Unicode MS" pitchFamily="34" charset="-122"/>
              </a:rPr>
              <a:t>Iterator</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接口隐藏了各种 </a:t>
            </a:r>
            <a:r>
              <a:rPr lang="en-US" altLang="zh-CN" sz="2400" dirty="0">
                <a:latin typeface="Arial Unicode MS" pitchFamily="34" charset="-122"/>
                <a:ea typeface="Arial Unicode MS" pitchFamily="34" charset="-122"/>
                <a:cs typeface="Arial Unicode MS" pitchFamily="34" charset="-122"/>
              </a:rPr>
              <a:t>Collection </a:t>
            </a:r>
            <a:r>
              <a:rPr lang="zh-CN" altLang="en-US" sz="2400" dirty="0">
                <a:latin typeface="Arial Unicode MS" pitchFamily="34" charset="-122"/>
                <a:ea typeface="Arial Unicode MS" pitchFamily="34" charset="-122"/>
                <a:cs typeface="Arial Unicode MS" pitchFamily="34" charset="-122"/>
              </a:rPr>
              <a:t>实现类的底层细节，向应用程序提供了遍历 </a:t>
            </a:r>
            <a:r>
              <a:rPr lang="en-US" altLang="zh-CN" sz="2400" dirty="0">
                <a:latin typeface="Arial Unicode MS" pitchFamily="34" charset="-122"/>
                <a:ea typeface="Arial Unicode MS" pitchFamily="34" charset="-122"/>
                <a:cs typeface="Arial Unicode MS" pitchFamily="34" charset="-122"/>
              </a:rPr>
              <a:t>Collection </a:t>
            </a:r>
            <a:r>
              <a:rPr lang="zh-CN" altLang="en-US" sz="2400" dirty="0">
                <a:latin typeface="Arial Unicode MS" pitchFamily="34" charset="-122"/>
                <a:ea typeface="Arial Unicode MS" pitchFamily="34" charset="-122"/>
                <a:cs typeface="Arial Unicode MS" pitchFamily="34" charset="-122"/>
              </a:rPr>
              <a:t>集合元素的统一编程接口</a:t>
            </a:r>
            <a:endParaRPr lang="en-US" altLang="zh-CN" sz="2400" dirty="0">
              <a:latin typeface="Arial Unicode MS" pitchFamily="34" charset="-122"/>
              <a:ea typeface="Arial Unicode MS" pitchFamily="34" charset="-122"/>
              <a:cs typeface="Arial Unicode MS" pitchFamily="34" charset="-122"/>
            </a:endParaRPr>
          </a:p>
          <a:p>
            <a:pPr marL="0" indent="0">
              <a:buNone/>
            </a:pPr>
            <a:r>
              <a:rPr lang="en-US" altLang="zh-CN" sz="2400" dirty="0" err="1">
                <a:latin typeface="Arial Unicode MS" pitchFamily="34" charset="-122"/>
                <a:ea typeface="Arial Unicode MS" pitchFamily="34" charset="-122"/>
                <a:cs typeface="Arial Unicode MS" pitchFamily="34" charset="-122"/>
              </a:rPr>
              <a:t>Iterator</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仅用于遍历集合，</a:t>
            </a:r>
            <a:r>
              <a:rPr lang="en-US" altLang="zh-CN" sz="2400" dirty="0" err="1">
                <a:latin typeface="Arial Unicode MS" pitchFamily="34" charset="-122"/>
                <a:ea typeface="Arial Unicode MS" pitchFamily="34" charset="-122"/>
                <a:cs typeface="Arial Unicode MS" pitchFamily="34" charset="-122"/>
              </a:rPr>
              <a:t>Iterator</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本身并不提供承装对象的能力。如果需要创建 </a:t>
            </a:r>
            <a:r>
              <a:rPr lang="en-US" altLang="zh-CN" sz="2400" dirty="0" err="1">
                <a:latin typeface="Arial Unicode MS" pitchFamily="34" charset="-122"/>
                <a:ea typeface="Arial Unicode MS" pitchFamily="34" charset="-122"/>
                <a:cs typeface="Arial Unicode MS" pitchFamily="34" charset="-122"/>
              </a:rPr>
              <a:t>Iterator</a:t>
            </a:r>
            <a:r>
              <a:rPr lang="en-US" altLang="zh-CN" sz="2400" dirty="0">
                <a:latin typeface="Arial Unicode MS" pitchFamily="34" charset="-122"/>
                <a:ea typeface="Arial Unicode MS" pitchFamily="34" charset="-122"/>
                <a:cs typeface="Arial Unicode MS" pitchFamily="34" charset="-122"/>
              </a:rPr>
              <a:t> </a:t>
            </a:r>
            <a:r>
              <a:rPr lang="zh-CN" altLang="en-US" sz="2400" dirty="0">
                <a:latin typeface="Arial Unicode MS" pitchFamily="34" charset="-122"/>
                <a:ea typeface="Arial Unicode MS" pitchFamily="34" charset="-122"/>
                <a:cs typeface="Arial Unicode MS" pitchFamily="34" charset="-122"/>
              </a:rPr>
              <a:t>对象，则必须有一个被迭代的集合。</a:t>
            </a:r>
          </a:p>
        </p:txBody>
      </p:sp>
      <p:pic>
        <p:nvPicPr>
          <p:cNvPr id="3075" name="Picture 3"/>
          <p:cNvPicPr>
            <a:picLocks noChangeAspect="1" noChangeArrowheads="1"/>
          </p:cNvPicPr>
          <p:nvPr/>
        </p:nvPicPr>
        <p:blipFill>
          <a:blip r:embed="rId2" cstate="print"/>
          <a:srcRect/>
          <a:stretch>
            <a:fillRect/>
          </a:stretch>
        </p:blipFill>
        <p:spPr bwMode="auto">
          <a:xfrm>
            <a:off x="1118434" y="4420650"/>
            <a:ext cx="7693255" cy="1857388"/>
          </a:xfrm>
          <a:prstGeom prst="rect">
            <a:avLst/>
          </a:prstGeom>
          <a:noFill/>
          <a:ln w="9525">
            <a:noFill/>
            <a:miter lim="800000"/>
            <a:headEnd/>
            <a:tailEnd/>
          </a:ln>
          <a:effectLst/>
        </p:spPr>
      </p:pic>
    </p:spTree>
    <p:extLst>
      <p:ext uri="{BB962C8B-B14F-4D97-AF65-F5344CB8AC3E}">
        <p14:creationId xmlns:p14="http://schemas.microsoft.com/office/powerpoint/2010/main" val="243813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2001" y="530222"/>
            <a:ext cx="8229600" cy="857256"/>
          </a:xfrm>
        </p:spPr>
        <p:txBody>
          <a:bodyPr/>
          <a:lstStyle/>
          <a:p>
            <a:r>
              <a:rPr lang="zh-CN" altLang="en-US" b="1" dirty="0">
                <a:latin typeface="Arial Unicode MS" pitchFamily="34" charset="-122"/>
                <a:ea typeface="Arial Unicode MS" pitchFamily="34" charset="-122"/>
                <a:cs typeface="Arial Unicode MS" pitchFamily="34" charset="-122"/>
              </a:rPr>
              <a:t>使用 </a:t>
            </a:r>
            <a:r>
              <a:rPr lang="en-US" altLang="zh-CN" b="1" dirty="0" err="1">
                <a:latin typeface="Arial Unicode MS" pitchFamily="34" charset="-122"/>
                <a:ea typeface="Arial Unicode MS" pitchFamily="34" charset="-122"/>
                <a:cs typeface="Arial Unicode MS" pitchFamily="34" charset="-122"/>
              </a:rPr>
              <a:t>foreach</a:t>
            </a:r>
            <a:r>
              <a:rPr lang="en-US" altLang="zh-CN" b="1" dirty="0">
                <a:latin typeface="Arial Unicode MS" pitchFamily="34" charset="-122"/>
                <a:ea typeface="Arial Unicode MS" pitchFamily="34" charset="-122"/>
                <a:cs typeface="Arial Unicode MS" pitchFamily="34" charset="-122"/>
              </a:rPr>
              <a:t> </a:t>
            </a:r>
            <a:r>
              <a:rPr lang="zh-CN" altLang="en-US" b="1" dirty="0">
                <a:latin typeface="Arial Unicode MS" pitchFamily="34" charset="-122"/>
                <a:ea typeface="Arial Unicode MS" pitchFamily="34" charset="-122"/>
                <a:cs typeface="Arial Unicode MS" pitchFamily="34" charset="-122"/>
              </a:rPr>
              <a:t>循环遍历集合元素</a:t>
            </a:r>
          </a:p>
        </p:txBody>
      </p:sp>
      <p:sp>
        <p:nvSpPr>
          <p:cNvPr id="3" name="内容占位符 2"/>
          <p:cNvSpPr>
            <a:spLocks noGrp="1"/>
          </p:cNvSpPr>
          <p:nvPr>
            <p:ph idx="1"/>
          </p:nvPr>
        </p:nvSpPr>
        <p:spPr>
          <a:xfrm>
            <a:off x="950685" y="1498898"/>
            <a:ext cx="8229600" cy="614354"/>
          </a:xfrm>
        </p:spPr>
        <p:txBody>
          <a:bodyPr>
            <a:normAutofit/>
          </a:bodyPr>
          <a:lstStyle/>
          <a:p>
            <a:pPr marL="0" indent="0">
              <a:buNone/>
            </a:pPr>
            <a:r>
              <a:rPr lang="en-US" altLang="zh-CN" dirty="0">
                <a:latin typeface="Arial Unicode MS" pitchFamily="34" charset="-122"/>
                <a:ea typeface="Arial Unicode MS" pitchFamily="34" charset="-122"/>
                <a:cs typeface="Arial Unicode MS" pitchFamily="34" charset="-122"/>
              </a:rPr>
              <a:t>Java 5 </a:t>
            </a:r>
            <a:r>
              <a:rPr lang="zh-CN" altLang="en-US" dirty="0">
                <a:latin typeface="Arial Unicode MS" pitchFamily="34" charset="-122"/>
                <a:ea typeface="Arial Unicode MS" pitchFamily="34" charset="-122"/>
                <a:cs typeface="Arial Unicode MS" pitchFamily="34" charset="-122"/>
              </a:rPr>
              <a:t>提供了 </a:t>
            </a:r>
            <a:r>
              <a:rPr lang="en-US" altLang="zh-CN" dirty="0" err="1">
                <a:latin typeface="Arial Unicode MS" pitchFamily="34" charset="-122"/>
                <a:ea typeface="Arial Unicode MS" pitchFamily="34" charset="-122"/>
                <a:cs typeface="Arial Unicode MS" pitchFamily="34" charset="-122"/>
              </a:rPr>
              <a:t>foreach</a:t>
            </a:r>
            <a:r>
              <a:rPr lang="en-US" altLang="zh-CN" dirty="0">
                <a:latin typeface="Arial Unicode MS" pitchFamily="34" charset="-122"/>
                <a:ea typeface="Arial Unicode MS" pitchFamily="34" charset="-122"/>
                <a:cs typeface="Arial Unicode MS" pitchFamily="34" charset="-122"/>
              </a:rPr>
              <a:t> </a:t>
            </a:r>
            <a:r>
              <a:rPr lang="zh-CN" altLang="en-US" dirty="0">
                <a:latin typeface="Arial Unicode MS" pitchFamily="34" charset="-122"/>
                <a:ea typeface="Arial Unicode MS" pitchFamily="34" charset="-122"/>
                <a:cs typeface="Arial Unicode MS" pitchFamily="34" charset="-122"/>
              </a:rPr>
              <a:t>循环迭代访问 </a:t>
            </a:r>
            <a:r>
              <a:rPr lang="en-US" altLang="zh-CN" dirty="0">
                <a:latin typeface="Arial Unicode MS" pitchFamily="34" charset="-122"/>
                <a:ea typeface="Arial Unicode MS" pitchFamily="34" charset="-122"/>
                <a:cs typeface="Arial Unicode MS" pitchFamily="34" charset="-122"/>
              </a:rPr>
              <a:t>Collection</a:t>
            </a:r>
            <a:endParaRPr lang="zh-CN" altLang="en-US" dirty="0">
              <a:latin typeface="Arial Unicode MS" pitchFamily="34" charset="-122"/>
              <a:ea typeface="Arial Unicode MS" pitchFamily="34" charset="-122"/>
              <a:cs typeface="Arial Unicode MS" pitchFamily="34" charset="-122"/>
            </a:endParaRPr>
          </a:p>
        </p:txBody>
      </p:sp>
      <p:pic>
        <p:nvPicPr>
          <p:cNvPr id="4098" name="Picture 2"/>
          <p:cNvPicPr>
            <a:picLocks noChangeAspect="1" noChangeArrowheads="1"/>
          </p:cNvPicPr>
          <p:nvPr/>
        </p:nvPicPr>
        <p:blipFill>
          <a:blip r:embed="rId2" cstate="print"/>
          <a:srcRect/>
          <a:stretch>
            <a:fillRect/>
          </a:stretch>
        </p:blipFill>
        <p:spPr bwMode="auto">
          <a:xfrm>
            <a:off x="987241" y="2548700"/>
            <a:ext cx="6423548" cy="857256"/>
          </a:xfrm>
          <a:prstGeom prst="rect">
            <a:avLst/>
          </a:prstGeom>
          <a:noFill/>
          <a:ln w="9525">
            <a:noFill/>
            <a:miter lim="800000"/>
            <a:headEnd/>
            <a:tailEnd/>
          </a:ln>
          <a:effectLst/>
        </p:spPr>
      </p:pic>
    </p:spTree>
    <p:extLst>
      <p:ext uri="{BB962C8B-B14F-4D97-AF65-F5344CB8AC3E}">
        <p14:creationId xmlns:p14="http://schemas.microsoft.com/office/powerpoint/2010/main" val="28843687"/>
      </p:ext>
    </p:extLst>
  </p:cSld>
  <p:clrMapOvr>
    <a:masterClrMapping/>
  </p:clrMapOvr>
</p:sld>
</file>

<file path=ppt/theme/theme1.xml><?xml version="1.0" encoding="utf-8"?>
<a:theme xmlns:a="http://schemas.openxmlformats.org/drawingml/2006/main" name="新研科技">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1631</Words>
  <Application>Microsoft Office PowerPoint</Application>
  <PresentationFormat>宽屏</PresentationFormat>
  <Paragraphs>163</Paragraphs>
  <Slides>23</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Arial Unicode MS</vt:lpstr>
      <vt:lpstr>等线</vt:lpstr>
      <vt:lpstr>黑体</vt:lpstr>
      <vt:lpstr>Arial</vt:lpstr>
      <vt:lpstr>Calibri</vt:lpstr>
      <vt:lpstr>Calibri Light</vt:lpstr>
      <vt:lpstr>Wingdings</vt:lpstr>
      <vt:lpstr>新研科技</vt:lpstr>
      <vt:lpstr>集合</vt:lpstr>
      <vt:lpstr>PowerPoint 演示文稿</vt:lpstr>
      <vt:lpstr>JAVA基础课程内容</vt:lpstr>
      <vt:lpstr>本章内容</vt:lpstr>
      <vt:lpstr>Java 集合概述</vt:lpstr>
      <vt:lpstr>HashSet</vt:lpstr>
      <vt:lpstr>HashSet</vt:lpstr>
      <vt:lpstr>使用 Iterator 接口遍历集合元素</vt:lpstr>
      <vt:lpstr>使用 foreach 循环遍历集合元素</vt:lpstr>
      <vt:lpstr>hashCode() 方法</vt:lpstr>
      <vt:lpstr>TreeSet</vt:lpstr>
      <vt:lpstr>自然排序</vt:lpstr>
      <vt:lpstr>定制排序</vt:lpstr>
      <vt:lpstr>List与ArrayList</vt:lpstr>
      <vt:lpstr>ArrayList 和 Vector</vt:lpstr>
      <vt:lpstr>Map</vt:lpstr>
      <vt:lpstr>Map 接口与HashMap类</vt:lpstr>
      <vt:lpstr>HashMap &amp; Hashtable</vt:lpstr>
      <vt:lpstr>TreeMap</vt:lpstr>
      <vt:lpstr>操作集合的工具类：Collections</vt:lpstr>
      <vt:lpstr>查找、替换</vt:lpstr>
      <vt:lpstr>同步控制</vt:lpstr>
      <vt:lpstr>PowerPoint 演示文稿</vt:lpstr>
    </vt:vector>
  </TitlesOfParts>
  <Compan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Java语言概述</dc:title>
  <dc:creator>Administrator</dc:creator>
  <cp:lastModifiedBy>刘伯元</cp:lastModifiedBy>
  <cp:revision>78</cp:revision>
  <dcterms:created xsi:type="dcterms:W3CDTF">2018-02-01T07:53:05Z</dcterms:created>
  <dcterms:modified xsi:type="dcterms:W3CDTF">2019-01-30T09:01:59Z</dcterms:modified>
</cp:coreProperties>
</file>